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91" r:id="rId2"/>
    <p:sldId id="259" r:id="rId3"/>
    <p:sldId id="287" r:id="rId4"/>
    <p:sldId id="281" r:id="rId5"/>
    <p:sldId id="290" r:id="rId6"/>
    <p:sldId id="270" r:id="rId7"/>
    <p:sldId id="257" r:id="rId8"/>
    <p:sldId id="283" r:id="rId9"/>
    <p:sldId id="263" r:id="rId10"/>
    <p:sldId id="289" r:id="rId11"/>
    <p:sldId id="282" r:id="rId12"/>
    <p:sldId id="280" r:id="rId13"/>
    <p:sldId id="284" r:id="rId14"/>
    <p:sldId id="274" r:id="rId15"/>
    <p:sldId id="286" r:id="rId16"/>
    <p:sldId id="275" r:id="rId17"/>
    <p:sldId id="285" r:id="rId18"/>
    <p:sldId id="288" r:id="rId19"/>
    <p:sldId id="262" r:id="rId20"/>
    <p:sldId id="267"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Rockwell" panose="02060603020205020403" pitchFamily="18" charset="77"/>
        <a:ea typeface="+mn-ea"/>
        <a:cs typeface="+mn-cs"/>
      </a:defRPr>
    </a:lvl1pPr>
    <a:lvl2pPr marL="457200" algn="l" rtl="0" eaLnBrk="0" fontAlgn="base" hangingPunct="0">
      <a:spcBef>
        <a:spcPct val="0"/>
      </a:spcBef>
      <a:spcAft>
        <a:spcPct val="0"/>
      </a:spcAft>
      <a:defRPr kern="1200">
        <a:solidFill>
          <a:schemeClr val="tx1"/>
        </a:solidFill>
        <a:latin typeface="Rockwell" panose="02060603020205020403" pitchFamily="18" charset="77"/>
        <a:ea typeface="+mn-ea"/>
        <a:cs typeface="+mn-cs"/>
      </a:defRPr>
    </a:lvl2pPr>
    <a:lvl3pPr marL="914400" algn="l" rtl="0" eaLnBrk="0" fontAlgn="base" hangingPunct="0">
      <a:spcBef>
        <a:spcPct val="0"/>
      </a:spcBef>
      <a:spcAft>
        <a:spcPct val="0"/>
      </a:spcAft>
      <a:defRPr kern="1200">
        <a:solidFill>
          <a:schemeClr val="tx1"/>
        </a:solidFill>
        <a:latin typeface="Rockwell" panose="02060603020205020403" pitchFamily="18" charset="77"/>
        <a:ea typeface="+mn-ea"/>
        <a:cs typeface="+mn-cs"/>
      </a:defRPr>
    </a:lvl3pPr>
    <a:lvl4pPr marL="1371600" algn="l" rtl="0" eaLnBrk="0" fontAlgn="base" hangingPunct="0">
      <a:spcBef>
        <a:spcPct val="0"/>
      </a:spcBef>
      <a:spcAft>
        <a:spcPct val="0"/>
      </a:spcAft>
      <a:defRPr kern="1200">
        <a:solidFill>
          <a:schemeClr val="tx1"/>
        </a:solidFill>
        <a:latin typeface="Rockwell" panose="02060603020205020403" pitchFamily="18" charset="77"/>
        <a:ea typeface="+mn-ea"/>
        <a:cs typeface="+mn-cs"/>
      </a:defRPr>
    </a:lvl4pPr>
    <a:lvl5pPr marL="1828800" algn="l" rtl="0" eaLnBrk="0" fontAlgn="base" hangingPunct="0">
      <a:spcBef>
        <a:spcPct val="0"/>
      </a:spcBef>
      <a:spcAft>
        <a:spcPct val="0"/>
      </a:spcAft>
      <a:defRPr kern="1200">
        <a:solidFill>
          <a:schemeClr val="tx1"/>
        </a:solidFill>
        <a:latin typeface="Rockwell" panose="02060603020205020403" pitchFamily="18" charset="77"/>
        <a:ea typeface="+mn-ea"/>
        <a:cs typeface="+mn-cs"/>
      </a:defRPr>
    </a:lvl5pPr>
    <a:lvl6pPr marL="2286000" algn="l" defTabSz="914400" rtl="0" eaLnBrk="1" latinLnBrk="0" hangingPunct="1">
      <a:defRPr kern="1200">
        <a:solidFill>
          <a:schemeClr val="tx1"/>
        </a:solidFill>
        <a:latin typeface="Rockwell" panose="02060603020205020403" pitchFamily="18" charset="77"/>
        <a:ea typeface="+mn-ea"/>
        <a:cs typeface="+mn-cs"/>
      </a:defRPr>
    </a:lvl6pPr>
    <a:lvl7pPr marL="2743200" algn="l" defTabSz="914400" rtl="0" eaLnBrk="1" latinLnBrk="0" hangingPunct="1">
      <a:defRPr kern="1200">
        <a:solidFill>
          <a:schemeClr val="tx1"/>
        </a:solidFill>
        <a:latin typeface="Rockwell" panose="02060603020205020403" pitchFamily="18" charset="77"/>
        <a:ea typeface="+mn-ea"/>
        <a:cs typeface="+mn-cs"/>
      </a:defRPr>
    </a:lvl7pPr>
    <a:lvl8pPr marL="3200400" algn="l" defTabSz="914400" rtl="0" eaLnBrk="1" latinLnBrk="0" hangingPunct="1">
      <a:defRPr kern="1200">
        <a:solidFill>
          <a:schemeClr val="tx1"/>
        </a:solidFill>
        <a:latin typeface="Rockwell" panose="02060603020205020403" pitchFamily="18" charset="77"/>
        <a:ea typeface="+mn-ea"/>
        <a:cs typeface="+mn-cs"/>
      </a:defRPr>
    </a:lvl8pPr>
    <a:lvl9pPr marL="3657600" algn="l" defTabSz="914400" rtl="0" eaLnBrk="1" latinLnBrk="0" hangingPunct="1">
      <a:defRPr kern="1200">
        <a:solidFill>
          <a:schemeClr val="tx1"/>
        </a:solidFill>
        <a:latin typeface="Rockwell" panose="02060603020205020403" pitchFamily="18" charset="77"/>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9"/>
    <p:restoredTop sz="78560"/>
  </p:normalViewPr>
  <p:slideViewPr>
    <p:cSldViewPr snapToGrid="0">
      <p:cViewPr varScale="1">
        <p:scale>
          <a:sx n="85" d="100"/>
          <a:sy n="85" d="100"/>
        </p:scale>
        <p:origin x="504"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5CC5B7-2B42-E0C9-FB87-0B9F6DE8C8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D3661BB-EAA7-6A62-B642-24121746E39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294B3D2-17F5-8045-81DC-954443BE4C8F}" type="datetimeFigureOut">
              <a:rPr lang="en-US"/>
              <a:pPr>
                <a:defRPr/>
              </a:pPr>
              <a:t>2/23/23</a:t>
            </a:fld>
            <a:endParaRPr lang="en-US"/>
          </a:p>
        </p:txBody>
      </p:sp>
      <p:sp>
        <p:nvSpPr>
          <p:cNvPr id="4" name="Slide Image Placeholder 3">
            <a:extLst>
              <a:ext uri="{FF2B5EF4-FFF2-40B4-BE49-F238E27FC236}">
                <a16:creationId xmlns:a16="http://schemas.microsoft.com/office/drawing/2014/main" id="{E2AE843A-BB5E-0485-8C1B-96C82B0CA07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B7CCC11-BBEE-0387-2D98-AE0CB224F70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9312793-6455-85CE-0BA1-E1309C1A54F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71150E4-8CCB-D465-897C-9701B25713A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AEE1807-4257-094A-990C-AC72A685652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a:extLst>
              <a:ext uri="{FF2B5EF4-FFF2-40B4-BE49-F238E27FC236}">
                <a16:creationId xmlns:a16="http://schemas.microsoft.com/office/drawing/2014/main" id="{1106AAEC-5405-0AC6-6E34-F5472D9974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4" name="Notes Placeholder 2">
            <a:extLst>
              <a:ext uri="{FF2B5EF4-FFF2-40B4-BE49-F238E27FC236}">
                <a16:creationId xmlns:a16="http://schemas.microsoft.com/office/drawing/2014/main" id="{15B21136-3B47-B774-3A94-BA5396B5E6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a:p>
            <a:pPr>
              <a:spcBef>
                <a:spcPct val="0"/>
              </a:spcBef>
            </a:pPr>
            <a:endParaRPr lang="en-US" altLang="en-US" dirty="0"/>
          </a:p>
        </p:txBody>
      </p:sp>
      <p:sp>
        <p:nvSpPr>
          <p:cNvPr id="8195" name="Slide Number Placeholder 3">
            <a:extLst>
              <a:ext uri="{FF2B5EF4-FFF2-40B4-BE49-F238E27FC236}">
                <a16:creationId xmlns:a16="http://schemas.microsoft.com/office/drawing/2014/main" id="{024A18D6-D1CD-CADA-E23F-66D693E6C2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fontAlgn="base">
              <a:spcBef>
                <a:spcPct val="0"/>
              </a:spcBef>
              <a:spcAft>
                <a:spcPct val="0"/>
              </a:spcAft>
            </a:pPr>
            <a:fld id="{F325CE7D-1BA2-7F4E-8E64-4864E5587E47}" type="slidenum">
              <a:rPr lang="en-US" altLang="en-US">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endParaRPr lang="en-US" dirty="0">
              <a:highlight>
                <a:srgbClr val="FFFF00"/>
              </a:highligh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How do I embody respect to the multiplicity of voices, memories and devastation, co-exiting in this place?  What is my responsibility to and within this place? To the People, Land and more than human other?</a:t>
            </a:r>
          </a:p>
          <a:p>
            <a:endParaRPr lang="en-US" dirty="0"/>
          </a:p>
        </p:txBody>
      </p:sp>
      <p:sp>
        <p:nvSpPr>
          <p:cNvPr id="4" name="Slide Number Placeholder 3"/>
          <p:cNvSpPr>
            <a:spLocks noGrp="1"/>
          </p:cNvSpPr>
          <p:nvPr>
            <p:ph type="sldNum" sz="quarter" idx="5"/>
          </p:nvPr>
        </p:nvSpPr>
        <p:spPr/>
        <p:txBody>
          <a:bodyPr/>
          <a:lstStyle/>
          <a:p>
            <a:pPr>
              <a:defRPr/>
            </a:pPr>
            <a:fld id="{9AEE1807-4257-094A-990C-AC72A685652D}" type="slidenum">
              <a:rPr lang="en-US" smtClean="0"/>
              <a:pPr>
                <a:defRPr/>
              </a:pPr>
              <a:t>11</a:t>
            </a:fld>
            <a:endParaRPr lang="en-US"/>
          </a:p>
        </p:txBody>
      </p:sp>
    </p:spTree>
    <p:extLst>
      <p:ext uri="{BB962C8B-B14F-4D97-AF65-F5344CB8AC3E}">
        <p14:creationId xmlns:p14="http://schemas.microsoft.com/office/powerpoint/2010/main" val="207431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0CF7BF3E-9F53-66C6-FF79-F684409649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a:extLst>
              <a:ext uri="{FF2B5EF4-FFF2-40B4-BE49-F238E27FC236}">
                <a16:creationId xmlns:a16="http://schemas.microsoft.com/office/drawing/2014/main" id="{CD4F3D0F-7242-582A-CFD2-58795B804F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sz="1200" dirty="0">
                <a:latin typeface="Calibri" panose="020F0502020204030204" pitchFamily="34" charset="0"/>
                <a:ea typeface="Calibri" panose="020F0502020204030204" pitchFamily="34" charset="0"/>
                <a:cs typeface="Times New Roman" panose="02020603050405020304" pitchFamily="18" charset="0"/>
              </a:rPr>
              <a:t> “when we try to pick out anything by itself, we find it hitched to everything else in the universe”  										        (John Muir, 1883-1914). </a:t>
            </a:r>
          </a:p>
          <a:p>
            <a:pPr>
              <a:spcBef>
                <a:spcPct val="0"/>
              </a:spcBef>
            </a:pPr>
            <a:endParaRPr lang="en-CA" altLang="en-US" sz="1200" dirty="0">
              <a:latin typeface="Calibri" panose="020F0502020204030204" pitchFamily="34" charset="0"/>
              <a:cs typeface="Times New Roman" panose="02020603050405020304" pitchFamily="18" charset="0"/>
            </a:endParaRPr>
          </a:p>
          <a:p>
            <a:pPr>
              <a:spcBef>
                <a:spcPct val="0"/>
              </a:spcBef>
            </a:pPr>
            <a:r>
              <a:rPr lang="en-US" altLang="en-US" dirty="0"/>
              <a:t>This idea rings true for me as I engage with this place, and with the multiple stories that are entangled within the landscape. </a:t>
            </a:r>
          </a:p>
          <a:p>
            <a:pPr>
              <a:spcBef>
                <a:spcPct val="0"/>
              </a:spcBef>
            </a:pPr>
            <a:endParaRPr lang="en-US" altLang="en-US" dirty="0"/>
          </a:p>
        </p:txBody>
      </p:sp>
      <p:sp>
        <p:nvSpPr>
          <p:cNvPr id="12291" name="Slide Number Placeholder 3">
            <a:extLst>
              <a:ext uri="{FF2B5EF4-FFF2-40B4-BE49-F238E27FC236}">
                <a16:creationId xmlns:a16="http://schemas.microsoft.com/office/drawing/2014/main" id="{660AAE28-E642-FE48-9FA2-E2CB613582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fontAlgn="base">
              <a:spcBef>
                <a:spcPct val="0"/>
              </a:spcBef>
              <a:spcAft>
                <a:spcPct val="0"/>
              </a:spcAft>
            </a:pPr>
            <a:fld id="{F2234A46-5E99-0A48-8E8A-0064C260B40A}" type="slidenum">
              <a:rPr lang="en-US" altLang="en-US">
                <a:latin typeface="Calibri" panose="020F0502020204030204" pitchFamily="34" charset="0"/>
              </a:rPr>
              <a:pPr fontAlgn="base">
                <a:spcBef>
                  <a:spcPct val="0"/>
                </a:spcBef>
                <a:spcAft>
                  <a:spcPct val="0"/>
                </a:spcAft>
              </a:pPr>
              <a:t>12</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During one of our walks we ‘discovered’ a stone monument, curious about the story of this monument, I snapped a picture with my phone to return to later.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 am often taking photos of places, plaques, artifacts and vistas. And I wonder now about the meaning and implications of </a:t>
            </a:r>
            <a:r>
              <a:rPr lang="en-US" b="1" i="1" dirty="0"/>
              <a:t>taking a photo or capturing an image</a:t>
            </a: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AEE1807-4257-094A-990C-AC72A685652D}" type="slidenum">
              <a:rPr lang="en-US" smtClean="0"/>
              <a:pPr>
                <a:defRPr/>
              </a:pPr>
              <a:t>13</a:t>
            </a:fld>
            <a:endParaRPr lang="en-US"/>
          </a:p>
        </p:txBody>
      </p:sp>
    </p:spTree>
    <p:extLst>
      <p:ext uri="{BB962C8B-B14F-4D97-AF65-F5344CB8AC3E}">
        <p14:creationId xmlns:p14="http://schemas.microsoft.com/office/powerpoint/2010/main" val="2585101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90B2DF85-B43A-5EE9-F667-6E438E7D64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BB8CA4B-65DB-F15A-647D-FE19DC32B3FA}"/>
              </a:ext>
            </a:extLst>
          </p:cNvPr>
          <p:cNvSpPr>
            <a:spLocks noGrp="1"/>
          </p:cNvSpPr>
          <p:nvPr>
            <p:ph type="body" idx="1"/>
          </p:nvPr>
        </p:nvSpPr>
        <p:spPr/>
        <p:txBody>
          <a:bodyPr/>
          <a:lstStyle/>
          <a:p>
            <a:pPr fontAlgn="auto">
              <a:lnSpc>
                <a:spcPct val="90000"/>
              </a:lnSpc>
              <a:spcBef>
                <a:spcPts val="0"/>
              </a:spcBef>
              <a:spcAft>
                <a:spcPts val="600"/>
              </a:spcAft>
              <a:buClr>
                <a:schemeClr val="accent1">
                  <a:lumMod val="75000"/>
                </a:schemeClr>
              </a:buClr>
              <a:buSzPct val="85000"/>
              <a:defRPr/>
            </a:pPr>
            <a:r>
              <a:rPr lang="en-CA" dirty="0"/>
              <a:t>Wilkinson &amp; Duff write that </a:t>
            </a:r>
            <a:r>
              <a:rPr lang="en-US" dirty="0"/>
              <a:t>“The land remains remarkably beautiful to this day and largely untouched by human development, except for vestiges of Doukhobor communal orchards and abandoned brick and stone foundations. They write that a  great deal of history is written in the ground”.</a:t>
            </a:r>
          </a:p>
          <a:p>
            <a:pPr fontAlgn="auto">
              <a:lnSpc>
                <a:spcPct val="90000"/>
              </a:lnSpc>
              <a:spcBef>
                <a:spcPts val="0"/>
              </a:spcBef>
              <a:spcAft>
                <a:spcPts val="600"/>
              </a:spcAft>
              <a:buClr>
                <a:schemeClr val="accent1">
                  <a:lumMod val="75000"/>
                </a:schemeClr>
              </a:buClr>
              <a:buSzPct val="85000"/>
              <a:defRPr/>
            </a:pPr>
            <a:endParaRPr lang="en-US" dirty="0"/>
          </a:p>
          <a:p>
            <a:pPr fontAlgn="auto">
              <a:spcBef>
                <a:spcPts val="0"/>
              </a:spcBef>
              <a:spcAft>
                <a:spcPts val="0"/>
              </a:spcAft>
              <a:defRPr/>
            </a:pPr>
            <a:endParaRPr lang="en-US" dirty="0"/>
          </a:p>
        </p:txBody>
      </p:sp>
      <p:sp>
        <p:nvSpPr>
          <p:cNvPr id="16387" name="Slide Number Placeholder 3">
            <a:extLst>
              <a:ext uri="{FF2B5EF4-FFF2-40B4-BE49-F238E27FC236}">
                <a16:creationId xmlns:a16="http://schemas.microsoft.com/office/drawing/2014/main" id="{BBCC08A7-B482-B5A8-9286-E107DEEB18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fontAlgn="base">
              <a:spcBef>
                <a:spcPct val="0"/>
              </a:spcBef>
              <a:spcAft>
                <a:spcPct val="0"/>
              </a:spcAft>
            </a:pPr>
            <a:fld id="{2805D83C-4D5B-AB48-A5E0-6CC6DFAEF66C}" type="slidenum">
              <a:rPr lang="en-US" altLang="en-US">
                <a:latin typeface="Calibri" panose="020F0502020204030204" pitchFamily="34" charset="0"/>
              </a:rPr>
              <a:pPr fontAlgn="base">
                <a:spcBef>
                  <a:spcPct val="0"/>
                </a:spcBef>
                <a:spcAft>
                  <a:spcPct val="0"/>
                </a:spcAft>
              </a:pPr>
              <a:t>14</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90000"/>
              </a:lnSpc>
              <a:spcBef>
                <a:spcPts val="0"/>
              </a:spcBef>
              <a:spcAft>
                <a:spcPts val="600"/>
              </a:spcAft>
              <a:buClr>
                <a:schemeClr val="accent1">
                  <a:lumMod val="75000"/>
                </a:schemeClr>
              </a:buClr>
              <a:buSzPct val="85000"/>
              <a:defRPr/>
            </a:pPr>
            <a:r>
              <a:rPr lang="en-US" dirty="0"/>
              <a:t>I wonder how about the statement that the land remains largely untouched, as it was completely transformed by the Doukhobors.</a:t>
            </a:r>
          </a:p>
          <a:p>
            <a:pPr fontAlgn="auto">
              <a:lnSpc>
                <a:spcPct val="90000"/>
              </a:lnSpc>
              <a:spcBef>
                <a:spcPts val="0"/>
              </a:spcBef>
              <a:spcAft>
                <a:spcPts val="600"/>
              </a:spcAft>
              <a:buClr>
                <a:schemeClr val="accent1">
                  <a:lumMod val="75000"/>
                </a:schemeClr>
              </a:buClr>
              <a:buSzPct val="85000"/>
              <a:defRPr/>
            </a:pPr>
            <a:endParaRPr lang="en-US" dirty="0"/>
          </a:p>
          <a:p>
            <a:pPr fontAlgn="auto">
              <a:lnSpc>
                <a:spcPct val="90000"/>
              </a:lnSpc>
              <a:spcBef>
                <a:spcPts val="0"/>
              </a:spcBef>
              <a:spcAft>
                <a:spcPts val="600"/>
              </a:spcAft>
              <a:buClr>
                <a:schemeClr val="accent1">
                  <a:lumMod val="75000"/>
                </a:schemeClr>
              </a:buClr>
              <a:buSzPct val="85000"/>
              <a:defRPr/>
            </a:pPr>
            <a:r>
              <a:rPr lang="en-US" dirty="0"/>
              <a:t>I do agree with their statement that ‘a great deal of history is written in the ground’ and I would add that the land eventually reveals her secrets. </a:t>
            </a:r>
          </a:p>
          <a:p>
            <a:pPr fontAlgn="auto">
              <a:lnSpc>
                <a:spcPct val="90000"/>
              </a:lnSpc>
              <a:spcBef>
                <a:spcPts val="0"/>
              </a:spcBef>
              <a:spcAft>
                <a:spcPts val="600"/>
              </a:spcAft>
              <a:buClr>
                <a:schemeClr val="accent1">
                  <a:lumMod val="75000"/>
                </a:schemeClr>
              </a:buClr>
              <a:buSzPct val="85000"/>
              <a:defRPr/>
            </a:pP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9AEE1807-4257-094A-990C-AC72A685652D}" type="slidenum">
              <a:rPr lang="en-US" smtClean="0"/>
              <a:pPr>
                <a:defRPr/>
              </a:pPr>
              <a:t>15</a:t>
            </a:fld>
            <a:endParaRPr lang="en-US"/>
          </a:p>
        </p:txBody>
      </p:sp>
    </p:spTree>
    <p:extLst>
      <p:ext uri="{BB962C8B-B14F-4D97-AF65-F5344CB8AC3E}">
        <p14:creationId xmlns:p14="http://schemas.microsoft.com/office/powerpoint/2010/main" val="7279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C0B08007-DB96-6976-E8E8-02A1B7965F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23916710-2D1F-DA8E-6934-0FD7D33E8F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auto">
              <a:spcBef>
                <a:spcPts val="0"/>
              </a:spcBef>
              <a:spcAft>
                <a:spcPts val="0"/>
              </a:spcAft>
              <a:defRPr/>
            </a:pPr>
            <a:r>
              <a:rPr lang="en-CA" dirty="0"/>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After some ‘digging’ I found an article that offer insight about the monument and  the Christian family.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The article reads,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“On the early afternoon of 2 October 2009, some fifty to sixty people gathered for the unveiling of the memorial stone and also to witness one other historic moment – John Verigin’s public apology to </a:t>
            </a:r>
            <a:r>
              <a:rPr lang="en-US" altLang="en-US" dirty="0" err="1"/>
              <a:t>Lawney</a:t>
            </a:r>
            <a:r>
              <a:rPr lang="en-US" altLang="en-US" dirty="0"/>
              <a:t> Reyes and his family for any harm the Doukhobors had caused to the Sinixt people”(Wilkinson &amp; Duff, 2012, p. 54).</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a:spcBef>
                <a:spcPct val="0"/>
              </a:spcBef>
            </a:pPr>
            <a:r>
              <a:rPr lang="en-US" altLang="en-US" dirty="0"/>
              <a:t>THE CHRISTIAN FAMILY</a:t>
            </a:r>
          </a:p>
          <a:p>
            <a:pPr>
              <a:spcBef>
                <a:spcPct val="0"/>
              </a:spcBef>
            </a:pPr>
            <a:endParaRPr lang="en-US" altLang="en-US" dirty="0"/>
          </a:p>
          <a:p>
            <a:pPr>
              <a:spcBef>
                <a:spcPct val="0"/>
              </a:spcBef>
            </a:pPr>
            <a:r>
              <a:rPr lang="en-US" altLang="en-US" dirty="0"/>
              <a:t>THIS IS WHERE THE SIN AIKST LIVED FOR CENTURIES BLESSED BY THE SALMON THAT CAME TO SPAWN IN THE SWAH NET KA AND KOOTENAI RIVERS HERE THE CHRISTIAN FAMILY LIVED PEACEFULLY, WELCOMING ALL VISITORS, UNTIL THEIR LAND WAS TAKEN FROM THEM DESPITE THEIR PLEAS FOR JUSTICEFORCING THEM TO LEAVE IN 1919</a:t>
            </a:r>
          </a:p>
          <a:p>
            <a:pPr>
              <a:spcBef>
                <a:spcPct val="0"/>
              </a:spcBef>
            </a:pPr>
            <a:endParaRPr lang="en-US" altLang="en-US" dirty="0"/>
          </a:p>
          <a:p>
            <a:pPr>
              <a:spcBef>
                <a:spcPct val="0"/>
              </a:spcBef>
            </a:pPr>
            <a:r>
              <a:rPr lang="en-US" altLang="en-US" dirty="0"/>
              <a:t>These are the last of many Sin </a:t>
            </a:r>
            <a:r>
              <a:rPr lang="en-US" altLang="en-US" dirty="0" err="1"/>
              <a:t>Aikst</a:t>
            </a:r>
            <a:r>
              <a:rPr lang="en-US" altLang="en-US" dirty="0"/>
              <a:t> who once lived on this land known as </a:t>
            </a:r>
            <a:r>
              <a:rPr lang="en-US" altLang="en-US" dirty="0" err="1"/>
              <a:t>kp’itl’els</a:t>
            </a:r>
            <a:r>
              <a:rPr lang="en-US" altLang="en-US" dirty="0"/>
              <a:t>. Some are buried here</a:t>
            </a:r>
          </a:p>
          <a:p>
            <a:pPr>
              <a:spcBef>
                <a:spcPct val="0"/>
              </a:spcBef>
            </a:pPr>
            <a:endParaRPr lang="en-US" altLang="en-US" dirty="0"/>
          </a:p>
          <a:p>
            <a:pPr>
              <a:spcBef>
                <a:spcPct val="0"/>
              </a:spcBef>
            </a:pPr>
            <a:r>
              <a:rPr lang="en-US" altLang="en-US" dirty="0"/>
              <a:t>Christian CHRISTIAN died about 1897 Antoinette died between 1914 – 1919</a:t>
            </a:r>
          </a:p>
          <a:p>
            <a:pPr>
              <a:spcBef>
                <a:spcPct val="0"/>
              </a:spcBef>
            </a:pPr>
            <a:endParaRPr lang="en-US" altLang="en-US" dirty="0"/>
          </a:p>
          <a:p>
            <a:pPr>
              <a:spcBef>
                <a:spcPct val="0"/>
              </a:spcBef>
            </a:pPr>
            <a:r>
              <a:rPr lang="en-US" altLang="en-US" dirty="0"/>
              <a:t>Children of Christian and &amp; wife Antoinette</a:t>
            </a:r>
          </a:p>
          <a:p>
            <a:pPr>
              <a:spcBef>
                <a:spcPct val="0"/>
              </a:spcBef>
            </a:pPr>
            <a:endParaRPr lang="en-US" altLang="en-US" dirty="0"/>
          </a:p>
          <a:p>
            <a:pPr>
              <a:spcBef>
                <a:spcPct val="0"/>
              </a:spcBef>
            </a:pPr>
            <a:r>
              <a:rPr lang="en-US" altLang="en-US" dirty="0"/>
              <a:t>Baptiste Alex (Pic Ah Kelowna - White Grizzly Bear) died 1924 buried at Omak WA St. Peter Marianne died 1911 wife of Frank Abbott</a:t>
            </a:r>
          </a:p>
          <a:p>
            <a:pPr>
              <a:spcBef>
                <a:spcPct val="0"/>
              </a:spcBef>
            </a:pPr>
            <a:endParaRPr lang="en-US" altLang="en-US" dirty="0"/>
          </a:p>
          <a:p>
            <a:pPr>
              <a:spcBef>
                <a:spcPct val="0"/>
              </a:spcBef>
            </a:pPr>
            <a:r>
              <a:rPr lang="en-US" altLang="en-US" dirty="0"/>
              <a:t>Children of Baptiste &amp; wife Sophia who moved to Marcus, WA Agnes </a:t>
            </a:r>
            <a:r>
              <a:rPr lang="en-US" altLang="en-US" dirty="0" err="1"/>
              <a:t>Paschel</a:t>
            </a:r>
            <a:endParaRPr lang="en-US" altLang="en-US" dirty="0"/>
          </a:p>
          <a:p>
            <a:pPr>
              <a:spcBef>
                <a:spcPct val="0"/>
              </a:spcBef>
            </a:pPr>
            <a:endParaRPr lang="en-US" altLang="en-US" dirty="0"/>
          </a:p>
          <a:p>
            <a:pPr>
              <a:spcBef>
                <a:spcPct val="0"/>
              </a:spcBef>
            </a:pPr>
            <a:r>
              <a:rPr lang="en-US" altLang="en-US" dirty="0"/>
              <a:t>Children of Alex &amp; wife Teresa, daughter of Jacques &amp; Mary BERNARD, </a:t>
            </a:r>
            <a:r>
              <a:rPr lang="en-US" altLang="en-US" dirty="0" err="1"/>
              <a:t>Bossburg</a:t>
            </a:r>
            <a:r>
              <a:rPr lang="en-US" altLang="en-US" dirty="0"/>
              <a:t>, WA</a:t>
            </a:r>
          </a:p>
          <a:p>
            <a:pPr>
              <a:spcBef>
                <a:spcPct val="0"/>
              </a:spcBef>
            </a:pPr>
            <a:endParaRPr lang="en-US" altLang="en-US" dirty="0"/>
          </a:p>
          <a:p>
            <a:pPr>
              <a:spcBef>
                <a:spcPct val="0"/>
              </a:spcBef>
            </a:pPr>
            <a:r>
              <a:rPr lang="en-US" altLang="en-US" dirty="0"/>
              <a:t>died 1918 </a:t>
            </a:r>
            <a:r>
              <a:rPr lang="en-US" altLang="en-US" dirty="0" err="1"/>
              <a:t>kp’itl’els</a:t>
            </a:r>
            <a:r>
              <a:rPr lang="en-US" altLang="en-US" dirty="0"/>
              <a:t> Louis &amp; George &amp; Julie all died young Mary born 1913 Red Mt. died 1978 Pia, WA wife of Julian REYES &amp; Harry WONG</a:t>
            </a:r>
          </a:p>
          <a:p>
            <a:pPr>
              <a:spcBef>
                <a:spcPct val="0"/>
              </a:spcBef>
            </a:pPr>
            <a:endParaRPr lang="en-US" altLang="en-US" dirty="0"/>
          </a:p>
          <a:p>
            <a:pPr>
              <a:spcBef>
                <a:spcPct val="0"/>
              </a:spcBef>
            </a:pPr>
            <a:r>
              <a:rPr lang="en-US" altLang="en-US" dirty="0"/>
              <a:t>WE HONOUR THE CHILDREN OF MARY CHRISTIAN WHO HAVE OVERCOME LOSSES AND HARDSHIPS TO IMPROVE THE LIVES OF THEIR NATIVE AMERICAN COMMUNITIES.</a:t>
            </a:r>
          </a:p>
          <a:p>
            <a:pPr>
              <a:spcBef>
                <a:spcPct val="0"/>
              </a:spcBef>
            </a:pPr>
            <a:endParaRPr lang="en-US" altLang="en-US" dirty="0"/>
          </a:p>
        </p:txBody>
      </p:sp>
      <p:sp>
        <p:nvSpPr>
          <p:cNvPr id="22531" name="Slide Number Placeholder 3">
            <a:extLst>
              <a:ext uri="{FF2B5EF4-FFF2-40B4-BE49-F238E27FC236}">
                <a16:creationId xmlns:a16="http://schemas.microsoft.com/office/drawing/2014/main" id="{6AE00526-BF28-F320-8035-06DECD97C3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fontAlgn="base">
              <a:spcBef>
                <a:spcPct val="0"/>
              </a:spcBef>
              <a:spcAft>
                <a:spcPct val="0"/>
              </a:spcAft>
            </a:pPr>
            <a:fld id="{E6A55B9E-445A-7644-868E-E5E07FB367EB}" type="slidenum">
              <a:rPr lang="en-US" altLang="en-US">
                <a:latin typeface="Calibri" panose="020F0502020204030204" pitchFamily="34" charset="0"/>
              </a:rPr>
              <a:pPr fontAlgn="base">
                <a:spcBef>
                  <a:spcPct val="0"/>
                </a:spcBef>
                <a:spcAft>
                  <a:spcPct val="0"/>
                </a:spcAft>
              </a:pPr>
              <a:t>16</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600"/>
              </a:spcAft>
              <a:buClr>
                <a:schemeClr val="accent1">
                  <a:lumMod val="75000"/>
                </a:schemeClr>
              </a:buClr>
              <a:buSzPct val="85000"/>
              <a:buFontTx/>
              <a:buNone/>
              <a:tabLst/>
              <a:defRPr/>
            </a:pPr>
            <a:r>
              <a:rPr lang="en-US" altLang="en-US" dirty="0"/>
              <a:t>The deep erasures of these Peoples, including their cultural knowledges, language and stories has resulted in tensions with and in between multiple Peoples who all lay claim to this place. </a:t>
            </a:r>
          </a:p>
          <a:p>
            <a:pPr fontAlgn="auto">
              <a:lnSpc>
                <a:spcPct val="90000"/>
              </a:lnSpc>
              <a:spcBef>
                <a:spcPts val="0"/>
              </a:spcBef>
              <a:spcAft>
                <a:spcPts val="600"/>
              </a:spcAft>
              <a:buClr>
                <a:schemeClr val="accent1">
                  <a:lumMod val="75000"/>
                </a:schemeClr>
              </a:buClr>
              <a:buSzPct val="85000"/>
              <a:defRPr/>
            </a:pPr>
            <a:endParaRPr lang="en-US" dirty="0"/>
          </a:p>
          <a:p>
            <a:pPr fontAlgn="auto">
              <a:spcBef>
                <a:spcPts val="0"/>
              </a:spcBef>
              <a:spcAft>
                <a:spcPts val="0"/>
              </a:spcAft>
              <a:defRPr/>
            </a:pPr>
            <a:r>
              <a:rPr lang="en-CA" dirty="0"/>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9AEE1807-4257-094A-990C-AC72A685652D}" type="slidenum">
              <a:rPr lang="en-US" smtClean="0"/>
              <a:pPr>
                <a:defRPr/>
              </a:pPr>
              <a:t>17</a:t>
            </a:fld>
            <a:endParaRPr lang="en-US"/>
          </a:p>
        </p:txBody>
      </p:sp>
    </p:spTree>
    <p:extLst>
      <p:ext uri="{BB962C8B-B14F-4D97-AF65-F5344CB8AC3E}">
        <p14:creationId xmlns:p14="http://schemas.microsoft.com/office/powerpoint/2010/main" val="3234612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altLang="en-US" dirty="0"/>
              <a:t>In response to this and other events (restricting access) Local anthropologist and Sinixt activist, Lori Barkley writes, “laying a reconciliation stone at </a:t>
            </a:r>
            <a:r>
              <a:rPr lang="en-CA" altLang="en-US" dirty="0" err="1"/>
              <a:t>kpiƛ̓ls</a:t>
            </a:r>
            <a:r>
              <a:rPr lang="en-CA" altLang="en-US" dirty="0"/>
              <a:t> (Brilliant) clearly hasn’t led to reconciliation with the Sinixt…[u]</a:t>
            </a:r>
            <a:r>
              <a:rPr lang="en-CA" altLang="en-US" dirty="0" err="1"/>
              <a:t>ltimately</a:t>
            </a:r>
            <a:r>
              <a:rPr lang="en-CA" altLang="en-US" dirty="0"/>
              <a:t>, there can be no reconciliation without truth.  And the truth is not only that the Sinixt exist, but that the extinction order was an act of genocide” (2020 as cited in the Castlegar Source, 2021, March 16</a:t>
            </a:r>
            <a:r>
              <a:rPr lang="en-CA" altLang="en-US" sz="1100" dirty="0"/>
              <a:t>).</a:t>
            </a:r>
          </a:p>
          <a:p>
            <a:endParaRPr lang="en-US" dirty="0"/>
          </a:p>
        </p:txBody>
      </p:sp>
      <p:sp>
        <p:nvSpPr>
          <p:cNvPr id="4" name="Slide Number Placeholder 3"/>
          <p:cNvSpPr>
            <a:spLocks noGrp="1"/>
          </p:cNvSpPr>
          <p:nvPr>
            <p:ph type="sldNum" sz="quarter" idx="5"/>
          </p:nvPr>
        </p:nvSpPr>
        <p:spPr/>
        <p:txBody>
          <a:bodyPr/>
          <a:lstStyle/>
          <a:p>
            <a:pPr>
              <a:defRPr/>
            </a:pPr>
            <a:fld id="{9AEE1807-4257-094A-990C-AC72A685652D}" type="slidenum">
              <a:rPr lang="en-US" smtClean="0"/>
              <a:pPr>
                <a:defRPr/>
              </a:pPr>
              <a:t>18</a:t>
            </a:fld>
            <a:endParaRPr lang="en-US"/>
          </a:p>
        </p:txBody>
      </p:sp>
    </p:spTree>
    <p:extLst>
      <p:ext uri="{BB962C8B-B14F-4D97-AF65-F5344CB8AC3E}">
        <p14:creationId xmlns:p14="http://schemas.microsoft.com/office/powerpoint/2010/main" val="2014342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2CECE334-8839-8899-DD15-B7324307D6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681F2CC6-1D25-668B-45AD-07FFA47789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4579" name="Slide Number Placeholder 3">
            <a:extLst>
              <a:ext uri="{FF2B5EF4-FFF2-40B4-BE49-F238E27FC236}">
                <a16:creationId xmlns:a16="http://schemas.microsoft.com/office/drawing/2014/main" id="{8071ED63-9B78-1194-8885-4959B8E7E5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fontAlgn="base">
              <a:spcBef>
                <a:spcPct val="0"/>
              </a:spcBef>
              <a:spcAft>
                <a:spcPct val="0"/>
              </a:spcAft>
            </a:pPr>
            <a:fld id="{2A16310D-6AB5-FB46-BD25-1F6F347E3F74}" type="slidenum">
              <a:rPr lang="en-US" altLang="en-US">
                <a:latin typeface="Calibri" panose="020F0502020204030204" pitchFamily="34" charset="0"/>
              </a:rPr>
              <a:pPr fontAlgn="base">
                <a:spcBef>
                  <a:spcPct val="0"/>
                </a:spcBef>
                <a:spcAft>
                  <a:spcPct val="0"/>
                </a:spcAft>
              </a:pPr>
              <a:t>19</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5A9CD8BC-960E-3381-FB57-DE27D8E93D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8DD18F1-484F-2229-1A1B-26E8D2CC12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627" name="Slide Number Placeholder 3">
            <a:extLst>
              <a:ext uri="{FF2B5EF4-FFF2-40B4-BE49-F238E27FC236}">
                <a16:creationId xmlns:a16="http://schemas.microsoft.com/office/drawing/2014/main" id="{8F0D0E55-7209-C195-41E4-BFC8691DB8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fontAlgn="base">
              <a:spcBef>
                <a:spcPct val="0"/>
              </a:spcBef>
              <a:spcAft>
                <a:spcPct val="0"/>
              </a:spcAft>
            </a:pPr>
            <a:fld id="{C68EC8FB-2E03-3E48-BC67-01399288FB00}" type="slidenum">
              <a:rPr lang="en-US" altLang="en-US">
                <a:latin typeface="Calibri" panose="020F0502020204030204" pitchFamily="34" charset="0"/>
              </a:rPr>
              <a:pPr fontAlgn="base">
                <a:spcBef>
                  <a:spcPct val="0"/>
                </a:spcBef>
                <a:spcAft>
                  <a:spcPct val="0"/>
                </a:spcAft>
              </a:pPr>
              <a:t>20</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By language I mean, the traces, remnants and cultural artifacts that continue to haunt this place. A stone cross, mounds of earth, camas flowers, broom, fruit trees, concrete, &amp; steel.</a:t>
            </a:r>
          </a:p>
          <a:p>
            <a:pPr>
              <a:spcBef>
                <a:spcPct val="0"/>
              </a:spcBef>
            </a:pPr>
            <a:r>
              <a:rPr lang="en-US" altLang="en-US" dirty="0"/>
              <a:t>In the 5 years I have lived </a:t>
            </a:r>
            <a:r>
              <a:rPr lang="en-US" altLang="en-US" sz="1600" b="1" dirty="0"/>
              <a:t>in</a:t>
            </a:r>
            <a:r>
              <a:rPr lang="en-US" altLang="en-US" dirty="0"/>
              <a:t> this community I have enjoyed being in the place.</a:t>
            </a:r>
          </a:p>
          <a:p>
            <a:pPr>
              <a:spcBef>
                <a:spcPct val="0"/>
              </a:spcBef>
            </a:pPr>
            <a:endParaRPr lang="en-US" altLang="en-US" dirty="0"/>
          </a:p>
          <a:p>
            <a:pPr>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9AEE1807-4257-094A-990C-AC72A685652D}" type="slidenum">
              <a:rPr lang="en-US" smtClean="0"/>
              <a:pPr>
                <a:defRPr/>
              </a:pPr>
              <a:t>3</a:t>
            </a:fld>
            <a:endParaRPr lang="en-US"/>
          </a:p>
        </p:txBody>
      </p:sp>
    </p:spTree>
    <p:extLst>
      <p:ext uri="{BB962C8B-B14F-4D97-AF65-F5344CB8AC3E}">
        <p14:creationId xmlns:p14="http://schemas.microsoft.com/office/powerpoint/2010/main" val="3644825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For me, the idea of Linguistic Landscapes, requires me to look deeper</a:t>
            </a:r>
          </a:p>
          <a:p>
            <a:pPr>
              <a:spcBef>
                <a:spcPct val="0"/>
              </a:spcBef>
            </a:pPr>
            <a:r>
              <a:rPr lang="en-US" altLang="en-US" dirty="0"/>
              <a:t>To attune to the words, language and stories lingering here.</a:t>
            </a:r>
          </a:p>
          <a:p>
            <a:pPr>
              <a:spcBef>
                <a:spcPct val="0"/>
              </a:spcBef>
            </a:pPr>
            <a:endParaRPr lang="en-US" altLang="en-US" dirty="0"/>
          </a:p>
          <a:p>
            <a:pPr>
              <a:spcBef>
                <a:spcPct val="0"/>
              </a:spcBef>
            </a:pPr>
            <a:r>
              <a:rPr lang="en-US" altLang="en-US" dirty="0"/>
              <a:t> </a:t>
            </a:r>
          </a:p>
          <a:p>
            <a:pPr>
              <a:spcBef>
                <a:spcPct val="0"/>
              </a:spcBef>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9AEE1807-4257-094A-990C-AC72A685652D}" type="slidenum">
              <a:rPr lang="en-US" smtClean="0"/>
              <a:pPr>
                <a:defRPr/>
              </a:pPr>
              <a:t>4</a:t>
            </a:fld>
            <a:endParaRPr lang="en-US"/>
          </a:p>
        </p:txBody>
      </p:sp>
    </p:spTree>
    <p:extLst>
      <p:ext uri="{BB962C8B-B14F-4D97-AF65-F5344CB8AC3E}">
        <p14:creationId xmlns:p14="http://schemas.microsoft.com/office/powerpoint/2010/main" val="988213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This spring </a:t>
            </a:r>
            <a:r>
              <a:rPr lang="en-US" altLang="en-US" dirty="0" err="1"/>
              <a:t>Kp</a:t>
            </a:r>
            <a:r>
              <a:rPr lang="en-US" altLang="en-US" dirty="0"/>
              <a:t> ‘</a:t>
            </a:r>
            <a:r>
              <a:rPr lang="en-US" altLang="en-US" dirty="0" err="1"/>
              <a:t>itl</a:t>
            </a:r>
            <a:r>
              <a:rPr lang="en-US" altLang="en-US" dirty="0"/>
              <a:t>’ </a:t>
            </a:r>
            <a:r>
              <a:rPr lang="en-US" altLang="en-US" dirty="0" err="1"/>
              <a:t>els</a:t>
            </a:r>
            <a:r>
              <a:rPr lang="en-US" altLang="en-US" dirty="0"/>
              <a:t>/ Brilliant Flats has become a favorite spot to take Ruby the </a:t>
            </a:r>
            <a:r>
              <a:rPr lang="en-US" altLang="en-US" dirty="0" err="1"/>
              <a:t>Rottweiller</a:t>
            </a:r>
            <a:r>
              <a:rPr lang="en-US" altLang="en-US" dirty="0"/>
              <a:t> as</a:t>
            </a:r>
          </a:p>
          <a:p>
            <a:pPr>
              <a:spcBef>
                <a:spcPct val="0"/>
              </a:spcBef>
            </a:pPr>
            <a:endParaRPr lang="en-US" altLang="en-US" dirty="0"/>
          </a:p>
          <a:p>
            <a:pPr>
              <a:spcBef>
                <a:spcPct val="0"/>
              </a:spcBef>
            </a:pPr>
            <a:r>
              <a:rPr lang="en-US" altLang="en-US" dirty="0"/>
              <a:t>motorized vehicles have recently been prohibited, </a:t>
            </a:r>
            <a:endParaRPr lang="en-US" dirty="0"/>
          </a:p>
        </p:txBody>
      </p:sp>
      <p:sp>
        <p:nvSpPr>
          <p:cNvPr id="4" name="Slide Number Placeholder 3"/>
          <p:cNvSpPr>
            <a:spLocks noGrp="1"/>
          </p:cNvSpPr>
          <p:nvPr>
            <p:ph type="sldNum" sz="quarter" idx="5"/>
          </p:nvPr>
        </p:nvSpPr>
        <p:spPr/>
        <p:txBody>
          <a:bodyPr/>
          <a:lstStyle/>
          <a:p>
            <a:pPr>
              <a:defRPr/>
            </a:pPr>
            <a:fld id="{9AEE1807-4257-094A-990C-AC72A685652D}" type="slidenum">
              <a:rPr lang="en-US" smtClean="0"/>
              <a:pPr>
                <a:defRPr/>
              </a:pPr>
              <a:t>5</a:t>
            </a:fld>
            <a:endParaRPr lang="en-US"/>
          </a:p>
        </p:txBody>
      </p:sp>
    </p:spTree>
    <p:extLst>
      <p:ext uri="{BB962C8B-B14F-4D97-AF65-F5344CB8AC3E}">
        <p14:creationId xmlns:p14="http://schemas.microsoft.com/office/powerpoint/2010/main" val="96260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24A0E41A-EAA0-5EB5-42B8-7194763CDB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5445F29-00B5-382F-F104-A90592C79AD3}"/>
              </a:ext>
            </a:extLst>
          </p:cNvPr>
          <p:cNvSpPr>
            <a:spLocks noGrp="1"/>
          </p:cNvSpPr>
          <p:nvPr>
            <p:ph type="body" idx="1"/>
          </p:nvPr>
        </p:nvSpPr>
        <p:spPr/>
        <p:txBody>
          <a:bodyPr/>
          <a:lstStyle/>
          <a:p>
            <a:pPr fontAlgn="auto">
              <a:spcBef>
                <a:spcPts val="0"/>
              </a:spcBef>
              <a:spcAft>
                <a:spcPts val="0"/>
              </a:spcAft>
              <a:defRPr/>
            </a:pPr>
            <a:endParaRPr lang="en-US" dirty="0">
              <a:highlight>
                <a:srgbClr val="FFFF00"/>
              </a:highlight>
            </a:endParaRPr>
          </a:p>
          <a:p>
            <a:pPr fontAlgn="auto">
              <a:spcBef>
                <a:spcPts val="0"/>
              </a:spcBef>
              <a:spcAft>
                <a:spcPts val="0"/>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j-ea"/>
                <a:cs typeface="+mj-cs"/>
              </a:rPr>
              <a:t>“After years of allowing mudbogging </a:t>
            </a:r>
            <a:r>
              <a:rPr lang="en-US" altLang="en-US" dirty="0"/>
              <a:t>I am curious about what instigated this restriction?</a:t>
            </a:r>
          </a:p>
          <a:p>
            <a:pPr fontAlgn="auto">
              <a:spcBef>
                <a:spcPts val="0"/>
              </a:spcBef>
              <a:spcAft>
                <a:spcPts val="0"/>
              </a:spcAft>
              <a:defRPr/>
            </a:pPr>
            <a:endParaRPr lang="en-US" dirty="0"/>
          </a:p>
        </p:txBody>
      </p:sp>
      <p:sp>
        <p:nvSpPr>
          <p:cNvPr id="14339" name="Slide Number Placeholder 3">
            <a:extLst>
              <a:ext uri="{FF2B5EF4-FFF2-40B4-BE49-F238E27FC236}">
                <a16:creationId xmlns:a16="http://schemas.microsoft.com/office/drawing/2014/main" id="{2F5431C2-D949-8381-B0E5-B7E8A293F1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fontAlgn="base">
              <a:spcBef>
                <a:spcPct val="0"/>
              </a:spcBef>
              <a:spcAft>
                <a:spcPct val="0"/>
              </a:spcAft>
            </a:pPr>
            <a:fld id="{9E71B6E1-7982-FE4B-9A9F-289B4E5ECD38}" type="slidenum">
              <a:rPr lang="en-US" altLang="en-US">
                <a:latin typeface="Calibri" panose="020F0502020204030204" pitchFamily="34" charset="0"/>
              </a:rPr>
              <a:pPr fontAlgn="base">
                <a:spcBef>
                  <a:spcPct val="0"/>
                </a:spcBef>
                <a:spcAft>
                  <a:spcPct val="0"/>
                </a:spcAft>
              </a:pPr>
              <a:t>6</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A0CFCDDE-4792-E2C2-4249-7100A05382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217C3DE-A86F-F7E7-B988-C29243CD8CE1}"/>
              </a:ext>
            </a:extLst>
          </p:cNvPr>
          <p:cNvSpPr>
            <a:spLocks noGrp="1"/>
          </p:cNvSpPr>
          <p:nvPr>
            <p:ph type="body" idx="1"/>
          </p:nvPr>
        </p:nvSpPr>
        <p:spPr/>
        <p:txBody>
          <a:bodyPr/>
          <a:lstStyle/>
          <a:p>
            <a:pPr fontAlgn="auto">
              <a:spcBef>
                <a:spcPts val="0"/>
              </a:spcBef>
              <a:spcAft>
                <a:spcPts val="0"/>
              </a:spcAft>
              <a:defRPr/>
            </a:pPr>
            <a:endParaRPr lang="en-US" dirty="0">
              <a:ea typeface="+mj-ea"/>
              <a:cs typeface="+mj-cs"/>
            </a:endParaRP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Local scholar’s Wilkinson and Duff write that </a:t>
            </a:r>
            <a:r>
              <a:rPr lang="en-US" dirty="0">
                <a:ea typeface="+mj-ea"/>
                <a:cs typeface="+mj-cs"/>
              </a:rPr>
              <a:t>“No cultural expression is ever entirely erased within the landscape of memory – perhaps only our ability to recognize its marks upon the land remains obscured.  And this would certainly be true of </a:t>
            </a:r>
            <a:r>
              <a:rPr lang="en-US" dirty="0" err="1">
                <a:ea typeface="+mj-ea"/>
                <a:cs typeface="+mj-cs"/>
              </a:rPr>
              <a:t>Kp’itl’els</a:t>
            </a:r>
            <a:r>
              <a:rPr lang="en-US" dirty="0">
                <a:ea typeface="+mj-ea"/>
                <a:cs typeface="+mj-cs"/>
              </a:rPr>
              <a:t>. </a:t>
            </a:r>
          </a:p>
          <a:p>
            <a:pPr fontAlgn="auto">
              <a:spcBef>
                <a:spcPts val="0"/>
              </a:spcBef>
              <a:spcAft>
                <a:spcPts val="0"/>
              </a:spcAft>
              <a:defRPr/>
            </a:pPr>
            <a:endParaRPr lang="en-US" dirty="0">
              <a:ea typeface="+mj-ea"/>
              <a:cs typeface="+mj-cs"/>
            </a:endParaRPr>
          </a:p>
          <a:p>
            <a:pPr fontAlgn="auto">
              <a:spcBef>
                <a:spcPts val="0"/>
              </a:spcBef>
              <a:spcAft>
                <a:spcPts val="0"/>
              </a:spcAft>
              <a:defRPr/>
            </a:pPr>
            <a:endParaRPr lang="en-US" dirty="0">
              <a:highlight>
                <a:srgbClr val="FFFF00"/>
              </a:highlight>
            </a:endParaRPr>
          </a:p>
          <a:p>
            <a:pPr fontAlgn="auto">
              <a:spcBef>
                <a:spcPts val="0"/>
              </a:spcBef>
              <a:spcAft>
                <a:spcPts val="0"/>
              </a:spcAft>
              <a:defRPr/>
            </a:pPr>
            <a:endParaRPr lang="en-US" dirty="0">
              <a:highlight>
                <a:srgbClr val="FFFF00"/>
              </a:highlight>
            </a:endParaRPr>
          </a:p>
        </p:txBody>
      </p:sp>
      <p:sp>
        <p:nvSpPr>
          <p:cNvPr id="10243" name="Slide Number Placeholder 3">
            <a:extLst>
              <a:ext uri="{FF2B5EF4-FFF2-40B4-BE49-F238E27FC236}">
                <a16:creationId xmlns:a16="http://schemas.microsoft.com/office/drawing/2014/main" id="{245D3D0F-DDC4-129E-8260-301B835AF7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fontAlgn="base">
              <a:spcBef>
                <a:spcPct val="0"/>
              </a:spcBef>
              <a:spcAft>
                <a:spcPct val="0"/>
              </a:spcAft>
            </a:pPr>
            <a:fld id="{F3CE9FF4-6761-A54B-BD43-2CA1A399224B}" type="slidenum">
              <a:rPr lang="en-US" altLang="en-US">
                <a:latin typeface="Calibri" panose="020F0502020204030204" pitchFamily="34" charset="0"/>
              </a:rPr>
              <a:pPr fontAlgn="base">
                <a:spcBef>
                  <a:spcPct val="0"/>
                </a:spcBef>
                <a:spcAft>
                  <a:spcPct val="0"/>
                </a:spcAft>
              </a:pPr>
              <a:t>7</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mj-ea"/>
                <a:cs typeface="+mj-cs"/>
              </a:rPr>
              <a:t>This land is part of the </a:t>
            </a:r>
            <a:r>
              <a:rPr lang="en-US" dirty="0"/>
              <a:t>Unceded and ancestorial  Tum </a:t>
            </a:r>
            <a:r>
              <a:rPr lang="en-US" dirty="0" err="1"/>
              <a:t>Xu’la</a:t>
            </a:r>
            <a:r>
              <a:rPr lang="en-US" dirty="0"/>
              <a:t> (Homeland) of the Sinixt People also known as the Lakes or Arrow Lakes Indians.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a:t>
            </a:r>
            <a:r>
              <a:rPr lang="en-CA" b="1" i="0" u="none" strike="noStrike" dirty="0">
                <a:solidFill>
                  <a:srgbClr val="202124"/>
                </a:solidFill>
                <a:effectLst/>
                <a:latin typeface="arial" panose="020B0604020202020204" pitchFamily="34" charset="0"/>
              </a:rPr>
              <a:t>1956</a:t>
            </a:r>
            <a:r>
              <a:rPr lang="en-CA" b="0" i="0" u="none" strike="noStrike" dirty="0">
                <a:solidFill>
                  <a:srgbClr val="202124"/>
                </a:solidFill>
                <a:effectLst/>
                <a:latin typeface="arial" panose="020B0604020202020204" pitchFamily="34" charset="0"/>
              </a:rPr>
              <a:t>, the Canadian government declared the Sinixt extinct.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9AEE1807-4257-094A-990C-AC72A685652D}" type="slidenum">
              <a:rPr lang="en-US" smtClean="0"/>
              <a:pPr>
                <a:defRPr/>
              </a:pPr>
              <a:t>8</a:t>
            </a:fld>
            <a:endParaRPr lang="en-US"/>
          </a:p>
        </p:txBody>
      </p:sp>
    </p:spTree>
    <p:extLst>
      <p:ext uri="{BB962C8B-B14F-4D97-AF65-F5344CB8AC3E}">
        <p14:creationId xmlns:p14="http://schemas.microsoft.com/office/powerpoint/2010/main" val="2771022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1C68A927-AA18-60A3-8840-EE0D14B12D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18B9B76F-BB76-DF34-9B5D-5DD9242263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highlight>
                  <a:srgbClr val="FFFF00"/>
                </a:highlight>
              </a:rPr>
              <a:t>In the early 20</a:t>
            </a:r>
            <a:r>
              <a:rPr lang="en-US" baseline="30000" dirty="0">
                <a:highlight>
                  <a:srgbClr val="FFFF00"/>
                </a:highlight>
              </a:rPr>
              <a:t>th</a:t>
            </a:r>
            <a:r>
              <a:rPr lang="en-US" dirty="0">
                <a:highlight>
                  <a:srgbClr val="FFFF00"/>
                </a:highlight>
              </a:rPr>
              <a:t> century this place was also the site of the Doukhobor settlement, Brilliant -- its marks upon the land are less obscured.  However this is a story of a people that fled Russia due to persecution for their refusal to bear arms. </a:t>
            </a:r>
          </a:p>
          <a:p>
            <a:pPr>
              <a:spcBef>
                <a:spcPct val="0"/>
              </a:spcBef>
            </a:pPr>
            <a:endParaRPr lang="en-US" altLang="en-US" dirty="0">
              <a:highlight>
                <a:srgbClr val="FFFF00"/>
              </a:highlight>
            </a:endParaRPr>
          </a:p>
        </p:txBody>
      </p:sp>
      <p:sp>
        <p:nvSpPr>
          <p:cNvPr id="18435" name="Slide Number Placeholder 3">
            <a:extLst>
              <a:ext uri="{FF2B5EF4-FFF2-40B4-BE49-F238E27FC236}">
                <a16:creationId xmlns:a16="http://schemas.microsoft.com/office/drawing/2014/main" id="{DA9D0C3A-9A41-547A-7DEE-6A13CFAB05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fontAlgn="base">
              <a:spcBef>
                <a:spcPct val="0"/>
              </a:spcBef>
              <a:spcAft>
                <a:spcPct val="0"/>
              </a:spcAft>
            </a:pPr>
            <a:fld id="{FEC84AAF-DCA7-F949-A9D5-3372DF10C4DD}" type="slidenum">
              <a:rPr lang="en-US" altLang="en-US">
                <a:latin typeface="Calibri" panose="020F0502020204030204" pitchFamily="34" charset="0"/>
              </a:rPr>
              <a:pPr fontAlgn="base">
                <a:spcBef>
                  <a:spcPct val="0"/>
                </a:spcBef>
                <a:spcAft>
                  <a:spcPct val="0"/>
                </a:spcAft>
              </a:pPr>
              <a:t>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ighlight>
                  <a:srgbClr val="FFFF00"/>
                </a:highlight>
              </a:rPr>
              <a:t>They were seeking a simple life, but eventually the heavy hand of the government would land here too. </a:t>
            </a:r>
          </a:p>
          <a:p>
            <a:endParaRPr lang="en-US" dirty="0"/>
          </a:p>
        </p:txBody>
      </p:sp>
      <p:sp>
        <p:nvSpPr>
          <p:cNvPr id="4" name="Slide Number Placeholder 3"/>
          <p:cNvSpPr>
            <a:spLocks noGrp="1"/>
          </p:cNvSpPr>
          <p:nvPr>
            <p:ph type="sldNum" sz="quarter" idx="5"/>
          </p:nvPr>
        </p:nvSpPr>
        <p:spPr/>
        <p:txBody>
          <a:bodyPr/>
          <a:lstStyle/>
          <a:p>
            <a:pPr>
              <a:defRPr/>
            </a:pPr>
            <a:fld id="{9AEE1807-4257-094A-990C-AC72A685652D}" type="slidenum">
              <a:rPr lang="en-US" smtClean="0"/>
              <a:pPr>
                <a:defRPr/>
              </a:pPr>
              <a:t>10</a:t>
            </a:fld>
            <a:endParaRPr lang="en-US"/>
          </a:p>
        </p:txBody>
      </p:sp>
    </p:spTree>
    <p:extLst>
      <p:ext uri="{BB962C8B-B14F-4D97-AF65-F5344CB8AC3E}">
        <p14:creationId xmlns:p14="http://schemas.microsoft.com/office/powerpoint/2010/main" val="1365231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335907-86CE-76D7-5B4A-BF92F31D09BA}"/>
              </a:ext>
            </a:extLst>
          </p:cNvPr>
          <p:cNvSpPr/>
          <p:nvPr/>
        </p:nvSpPr>
        <p:spPr>
          <a:xfrm>
            <a:off x="920834" y="1346946"/>
            <a:ext cx="10222992" cy="80683"/>
          </a:xfrm>
          <a:prstGeom prst="rect">
            <a:avLst/>
          </a:prstGeom>
          <a:blipFill dpi="0" rotWithShape="1">
            <a:blip r:embed="rId2">
              <a:alphaModFix amt="85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45CA9F78-167D-084A-2344-5B8A6E376962}"/>
              </a:ext>
            </a:extLst>
          </p:cNvPr>
          <p:cNvSpPr/>
          <p:nvPr/>
        </p:nvSpPr>
        <p:spPr>
          <a:xfrm>
            <a:off x="920834" y="4299696"/>
            <a:ext cx="10222992" cy="80683"/>
          </a:xfrm>
          <a:prstGeom prst="rect">
            <a:avLst/>
          </a:prstGeom>
          <a:blipFill dpi="0" rotWithShape="1">
            <a:blip r:embed="rId2">
              <a:alphaModFix amt="85000"/>
              <a:lum bright="70000" contrast="-70000"/>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425DC32B-9488-45C6-AA2F-AD996BC23220}"/>
              </a:ext>
            </a:extLst>
          </p:cNvPr>
          <p:cNvSpPr/>
          <p:nvPr/>
        </p:nvSpPr>
        <p:spPr>
          <a:xfrm>
            <a:off x="920834" y="1484779"/>
            <a:ext cx="10222992" cy="2743200"/>
          </a:xfrm>
          <a:prstGeom prst="rect">
            <a:avLst/>
          </a:prstGeom>
          <a:blipFill dpi="0" rotWithShape="1">
            <a:blip r:embed="rId2">
              <a:alphaModFix amt="85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12">
            <a:extLst>
              <a:ext uri="{FF2B5EF4-FFF2-40B4-BE49-F238E27FC236}">
                <a16:creationId xmlns:a16="http://schemas.microsoft.com/office/drawing/2014/main" id="{6B93C2BD-7BEC-D913-6FB4-4F3BB8059F99}"/>
              </a:ext>
            </a:extLst>
          </p:cNvPr>
          <p:cNvGrpSpPr>
            <a:grpSpLocks/>
          </p:cNvGrpSpPr>
          <p:nvPr/>
        </p:nvGrpSpPr>
        <p:grpSpPr bwMode="auto">
          <a:xfrm>
            <a:off x="9648825" y="4068763"/>
            <a:ext cx="1081088" cy="1081087"/>
            <a:chOff x="9685338" y="4460675"/>
            <a:chExt cx="1080904" cy="1080902"/>
          </a:xfrm>
        </p:grpSpPr>
        <p:sp>
          <p:nvSpPr>
            <p:cNvPr id="8" name="Oval 7">
              <a:extLst>
                <a:ext uri="{FF2B5EF4-FFF2-40B4-BE49-F238E27FC236}">
                  <a16:creationId xmlns:a16="http://schemas.microsoft.com/office/drawing/2014/main" id="{DAE7A79E-8655-6741-F411-365F9001AC0F}"/>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anchor="ctr"/>
            <a:lstStyle/>
            <a:p>
              <a:pPr algn="ctr" eaLnBrk="1" fontAlgn="auto" hangingPunct="1">
                <a:spcBef>
                  <a:spcPts val="0"/>
                </a:spcBef>
                <a:spcAft>
                  <a:spcPts val="0"/>
                </a:spcAft>
                <a:defRPr/>
              </a:pPr>
              <a:endParaRPr lang="en-US" sz="2000" kern="0" dirty="0">
                <a:solidFill>
                  <a:prstClr val="white"/>
                </a:solidFill>
                <a:latin typeface="Rockwell Extra Bold" pitchFamily="18" charset="0"/>
              </a:endParaRPr>
            </a:p>
          </p:txBody>
        </p:sp>
        <p:sp>
          <p:nvSpPr>
            <p:cNvPr id="9" name="Oval 14">
              <a:extLst>
                <a:ext uri="{FF2B5EF4-FFF2-40B4-BE49-F238E27FC236}">
                  <a16:creationId xmlns:a16="http://schemas.microsoft.com/office/drawing/2014/main" id="{C75F87B0-7FD7-577A-02E1-91C06EACD683}"/>
                </a:ext>
              </a:extLst>
            </p:cNvPr>
            <p:cNvSpPr>
              <a:spLocks noChangeArrowheads="1"/>
            </p:cNvSpPr>
            <p:nvPr/>
          </p:nvSpPr>
          <p:spPr bwMode="auto">
            <a:xfrm>
              <a:off x="9793429" y="4568765"/>
              <a:ext cx="864723" cy="864722"/>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algn="ctr" eaLnBrk="1" hangingPunct="1"/>
              <a:endParaRPr lang="en-US" altLang="en-US">
                <a:solidFill>
                  <a:srgbClr val="FFFFFF"/>
                </a:solidFill>
                <a:latin typeface="Calibri" panose="020F0502020204030204" pitchFamily="34" charset="0"/>
              </a:endParaRPr>
            </a:p>
          </p:txBody>
        </p:sp>
      </p:grpSp>
      <p:sp>
        <p:nvSpPr>
          <p:cNvPr id="2" name="Title 1"/>
          <p:cNvSpPr>
            <a:spLocks noGrp="1"/>
          </p:cNvSpPr>
          <p:nvPr>
            <p:ph type="ctrTitle"/>
          </p:nvPr>
        </p:nvSpPr>
        <p:spPr>
          <a:xfrm>
            <a:off x="1051560" y="1432223"/>
            <a:ext cx="9966960" cy="3035808"/>
          </a:xfrm>
        </p:spPr>
        <p:txBody>
          <a:bodyPr>
            <a:noAutofit/>
          </a:bodyPr>
          <a:lstStyle>
            <a:lvl1pPr algn="l">
              <a:lnSpc>
                <a:spcPct val="80000"/>
              </a:lnSpc>
              <a:defRPr sz="9600" cap="all" baseline="0">
                <a:blipFill dpi="0" rotWithShape="1">
                  <a:blip r:embed="rId3"/>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DB6EC514-0115-5485-B854-05CF539125AE}"/>
              </a:ext>
            </a:extLst>
          </p:cNvPr>
          <p:cNvSpPr>
            <a:spLocks noGrp="1"/>
          </p:cNvSpPr>
          <p:nvPr>
            <p:ph type="dt" sz="half" idx="10"/>
          </p:nvPr>
        </p:nvSpPr>
        <p:spPr/>
        <p:txBody>
          <a:bodyPr/>
          <a:lstStyle>
            <a:lvl1pPr>
              <a:defRPr/>
            </a:lvl1pPr>
          </a:lstStyle>
          <a:p>
            <a:pPr>
              <a:defRPr/>
            </a:pPr>
            <a:fld id="{582FB84F-DC0D-5B42-80A8-036269D8EB18}" type="datetimeFigureOut">
              <a:rPr lang="en-US"/>
              <a:pPr>
                <a:defRPr/>
              </a:pPr>
              <a:t>2/23/23</a:t>
            </a:fld>
            <a:endParaRPr lang="en-US"/>
          </a:p>
        </p:txBody>
      </p:sp>
      <p:sp>
        <p:nvSpPr>
          <p:cNvPr id="11" name="Footer Placeholder 4">
            <a:extLst>
              <a:ext uri="{FF2B5EF4-FFF2-40B4-BE49-F238E27FC236}">
                <a16:creationId xmlns:a16="http://schemas.microsoft.com/office/drawing/2014/main" id="{BB436197-596B-1599-38CF-B291DC17909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FB283EE0-B969-F79E-2E85-A2BF8BE13219}"/>
              </a:ext>
            </a:extLst>
          </p:cNvPr>
          <p:cNvSpPr>
            <a:spLocks noGrp="1"/>
          </p:cNvSpPr>
          <p:nvPr>
            <p:ph type="sldNum" sz="quarter" idx="12"/>
          </p:nvPr>
        </p:nvSpPr>
        <p:spPr>
          <a:xfrm>
            <a:off x="9593263" y="4289425"/>
            <a:ext cx="1193800" cy="639763"/>
          </a:xfrm>
        </p:spPr>
        <p:txBody>
          <a:bodyPr/>
          <a:lstStyle>
            <a:lvl1pPr>
              <a:defRPr sz="2800" smtClean="0"/>
            </a:lvl1pPr>
          </a:lstStyle>
          <a:p>
            <a:pPr>
              <a:defRPr/>
            </a:pPr>
            <a:fld id="{53F9744E-D091-C744-A255-26665E59320E}" type="slidenum">
              <a:rPr lang="en-US"/>
              <a:pPr>
                <a:defRPr/>
              </a:pPr>
              <a:t>‹#›</a:t>
            </a:fld>
            <a:endParaRPr lang="en-US"/>
          </a:p>
        </p:txBody>
      </p:sp>
    </p:spTree>
    <p:extLst>
      <p:ext uri="{BB962C8B-B14F-4D97-AF65-F5344CB8AC3E}">
        <p14:creationId xmlns:p14="http://schemas.microsoft.com/office/powerpoint/2010/main" val="3744748317"/>
      </p:ext>
    </p:extLst>
  </p:cSld>
  <p:clrMapOvr>
    <a:masterClrMapping/>
  </p:clrMapOvr>
  <p:transition advClick="0" advTm="5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4C592-1CD9-82A6-8F59-E082D710CCFC}"/>
              </a:ext>
            </a:extLst>
          </p:cNvPr>
          <p:cNvSpPr>
            <a:spLocks noGrp="1"/>
          </p:cNvSpPr>
          <p:nvPr>
            <p:ph type="dt" sz="half" idx="10"/>
          </p:nvPr>
        </p:nvSpPr>
        <p:spPr/>
        <p:txBody>
          <a:bodyPr/>
          <a:lstStyle>
            <a:lvl1pPr>
              <a:defRPr/>
            </a:lvl1pPr>
          </a:lstStyle>
          <a:p>
            <a:pPr>
              <a:defRPr/>
            </a:pPr>
            <a:fld id="{6D7791CE-C414-C04A-8F79-30425262208A}" type="datetimeFigureOut">
              <a:rPr lang="en-US"/>
              <a:pPr>
                <a:defRPr/>
              </a:pPr>
              <a:t>2/23/23</a:t>
            </a:fld>
            <a:endParaRPr lang="en-US"/>
          </a:p>
        </p:txBody>
      </p:sp>
      <p:sp>
        <p:nvSpPr>
          <p:cNvPr id="5" name="Footer Placeholder 4">
            <a:extLst>
              <a:ext uri="{FF2B5EF4-FFF2-40B4-BE49-F238E27FC236}">
                <a16:creationId xmlns:a16="http://schemas.microsoft.com/office/drawing/2014/main" id="{32259735-CDE6-0C0E-9B91-875598DFE2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4BEC17-AA9D-273F-093E-21A7AB11AA72}"/>
              </a:ext>
            </a:extLst>
          </p:cNvPr>
          <p:cNvSpPr>
            <a:spLocks noGrp="1"/>
          </p:cNvSpPr>
          <p:nvPr>
            <p:ph type="sldNum" sz="quarter" idx="12"/>
          </p:nvPr>
        </p:nvSpPr>
        <p:spPr/>
        <p:txBody>
          <a:bodyPr/>
          <a:lstStyle>
            <a:lvl1pPr>
              <a:defRPr/>
            </a:lvl1pPr>
          </a:lstStyle>
          <a:p>
            <a:pPr>
              <a:defRPr/>
            </a:pPr>
            <a:fld id="{3D25D0E9-73E5-424C-8B65-684B5F1661F7}" type="slidenum">
              <a:rPr lang="en-US"/>
              <a:pPr>
                <a:defRPr/>
              </a:pPr>
              <a:t>‹#›</a:t>
            </a:fld>
            <a:endParaRPr lang="en-US"/>
          </a:p>
        </p:txBody>
      </p:sp>
    </p:spTree>
    <p:extLst>
      <p:ext uri="{BB962C8B-B14F-4D97-AF65-F5344CB8AC3E}">
        <p14:creationId xmlns:p14="http://schemas.microsoft.com/office/powerpoint/2010/main" val="841196862"/>
      </p:ext>
    </p:extLst>
  </p:cSld>
  <p:clrMapOvr>
    <a:masterClrMapping/>
  </p:clrMapOvr>
  <p:transition advClick="0" advTm="5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5338ED4-01B0-36F2-0585-73D7E01E556F}"/>
              </a:ext>
            </a:extLst>
          </p:cNvPr>
          <p:cNvSpPr>
            <a:spLocks noGrp="1"/>
          </p:cNvSpPr>
          <p:nvPr>
            <p:ph type="dt" sz="half" idx="10"/>
          </p:nvPr>
        </p:nvSpPr>
        <p:spPr/>
        <p:txBody>
          <a:bodyPr/>
          <a:lstStyle>
            <a:lvl1pPr>
              <a:defRPr/>
            </a:lvl1pPr>
          </a:lstStyle>
          <a:p>
            <a:pPr>
              <a:defRPr/>
            </a:pPr>
            <a:fld id="{167900A5-0262-6040-9CC9-368590F7D2A0}" type="datetimeFigureOut">
              <a:rPr lang="en-US"/>
              <a:pPr>
                <a:defRPr/>
              </a:pPr>
              <a:t>2/23/23</a:t>
            </a:fld>
            <a:endParaRPr lang="en-US"/>
          </a:p>
        </p:txBody>
      </p:sp>
      <p:sp>
        <p:nvSpPr>
          <p:cNvPr id="5" name="Footer Placeholder 4">
            <a:extLst>
              <a:ext uri="{FF2B5EF4-FFF2-40B4-BE49-F238E27FC236}">
                <a16:creationId xmlns:a16="http://schemas.microsoft.com/office/drawing/2014/main" id="{B2E0068D-C0EC-FE8B-514D-6466E0C1F9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EB1268-06E6-C51A-A4C3-BE7A87603275}"/>
              </a:ext>
            </a:extLst>
          </p:cNvPr>
          <p:cNvSpPr>
            <a:spLocks noGrp="1"/>
          </p:cNvSpPr>
          <p:nvPr>
            <p:ph type="sldNum" sz="quarter" idx="12"/>
          </p:nvPr>
        </p:nvSpPr>
        <p:spPr/>
        <p:txBody>
          <a:bodyPr/>
          <a:lstStyle>
            <a:lvl1pPr>
              <a:defRPr/>
            </a:lvl1pPr>
          </a:lstStyle>
          <a:p>
            <a:pPr>
              <a:defRPr/>
            </a:pPr>
            <a:fld id="{A1588541-76B6-0D4F-89FE-3ADFD708E216}" type="slidenum">
              <a:rPr lang="en-US"/>
              <a:pPr>
                <a:defRPr/>
              </a:pPr>
              <a:t>‹#›</a:t>
            </a:fld>
            <a:endParaRPr lang="en-US"/>
          </a:p>
        </p:txBody>
      </p:sp>
    </p:spTree>
    <p:extLst>
      <p:ext uri="{BB962C8B-B14F-4D97-AF65-F5344CB8AC3E}">
        <p14:creationId xmlns:p14="http://schemas.microsoft.com/office/powerpoint/2010/main" val="3803781885"/>
      </p:ext>
    </p:extLst>
  </p:cSld>
  <p:clrMapOvr>
    <a:masterClrMapping/>
  </p:clrMapOvr>
  <p:transition advClick="0" advTm="5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12C56A-9757-7B2E-487A-78E6EA5D8F60}"/>
              </a:ext>
            </a:extLst>
          </p:cNvPr>
          <p:cNvSpPr>
            <a:spLocks noGrp="1"/>
          </p:cNvSpPr>
          <p:nvPr>
            <p:ph type="dt" sz="half" idx="10"/>
          </p:nvPr>
        </p:nvSpPr>
        <p:spPr/>
        <p:txBody>
          <a:bodyPr/>
          <a:lstStyle>
            <a:lvl1pPr>
              <a:defRPr/>
            </a:lvl1pPr>
          </a:lstStyle>
          <a:p>
            <a:pPr>
              <a:defRPr/>
            </a:pPr>
            <a:fld id="{941782BD-BA6E-C744-9811-54B97B738381}" type="datetimeFigureOut">
              <a:rPr lang="en-US"/>
              <a:pPr>
                <a:defRPr/>
              </a:pPr>
              <a:t>2/23/23</a:t>
            </a:fld>
            <a:endParaRPr lang="en-US"/>
          </a:p>
        </p:txBody>
      </p:sp>
      <p:sp>
        <p:nvSpPr>
          <p:cNvPr id="5" name="Footer Placeholder 4">
            <a:extLst>
              <a:ext uri="{FF2B5EF4-FFF2-40B4-BE49-F238E27FC236}">
                <a16:creationId xmlns:a16="http://schemas.microsoft.com/office/drawing/2014/main" id="{EA384596-03D3-E922-B6C9-0718222200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B92AA1-0963-CDDE-2629-9545912EF29C}"/>
              </a:ext>
            </a:extLst>
          </p:cNvPr>
          <p:cNvSpPr>
            <a:spLocks noGrp="1"/>
          </p:cNvSpPr>
          <p:nvPr>
            <p:ph type="sldNum" sz="quarter" idx="12"/>
          </p:nvPr>
        </p:nvSpPr>
        <p:spPr/>
        <p:txBody>
          <a:bodyPr/>
          <a:lstStyle>
            <a:lvl1pPr>
              <a:defRPr/>
            </a:lvl1pPr>
          </a:lstStyle>
          <a:p>
            <a:pPr>
              <a:defRPr/>
            </a:pPr>
            <a:fld id="{2E3F6BA3-77F9-3245-BE58-B435FADF7435}" type="slidenum">
              <a:rPr lang="en-US"/>
              <a:pPr>
                <a:defRPr/>
              </a:pPr>
              <a:t>‹#›</a:t>
            </a:fld>
            <a:endParaRPr lang="en-US"/>
          </a:p>
        </p:txBody>
      </p:sp>
    </p:spTree>
    <p:extLst>
      <p:ext uri="{BB962C8B-B14F-4D97-AF65-F5344CB8AC3E}">
        <p14:creationId xmlns:p14="http://schemas.microsoft.com/office/powerpoint/2010/main" val="3028255714"/>
      </p:ext>
    </p:extLst>
  </p:cSld>
  <p:clrMapOvr>
    <a:masterClrMapping/>
  </p:clrMapOvr>
  <p:transition advClick="0" advTm="5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88F597-27E7-FBBC-B92F-5BFB728EF7E7}"/>
              </a:ext>
            </a:extLst>
          </p:cNvPr>
          <p:cNvSpPr/>
          <p:nvPr/>
        </p:nvSpPr>
        <p:spPr>
          <a:xfrm>
            <a:off x="0" y="4917989"/>
            <a:ext cx="12192000" cy="1940010"/>
          </a:xfrm>
          <a:prstGeom prst="rect">
            <a:avLst/>
          </a:prstGeom>
          <a:blipFill dpi="0" rotWithShape="1">
            <a:blip r:embed="rId2">
              <a:alphaModFix amt="85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10">
            <a:extLst>
              <a:ext uri="{FF2B5EF4-FFF2-40B4-BE49-F238E27FC236}">
                <a16:creationId xmlns:a16="http://schemas.microsoft.com/office/drawing/2014/main" id="{9A5E2F9F-2989-C20D-B1C8-41F36334E734}"/>
              </a:ext>
            </a:extLst>
          </p:cNvPr>
          <p:cNvGrpSpPr>
            <a:grpSpLocks/>
          </p:cNvGrpSpPr>
          <p:nvPr/>
        </p:nvGrpSpPr>
        <p:grpSpPr bwMode="auto">
          <a:xfrm>
            <a:off x="896938" y="2325688"/>
            <a:ext cx="1081087" cy="1081087"/>
            <a:chOff x="9685338" y="4460675"/>
            <a:chExt cx="1080904" cy="1080902"/>
          </a:xfrm>
        </p:grpSpPr>
        <p:sp>
          <p:nvSpPr>
            <p:cNvPr id="6" name="Oval 5">
              <a:extLst>
                <a:ext uri="{FF2B5EF4-FFF2-40B4-BE49-F238E27FC236}">
                  <a16:creationId xmlns:a16="http://schemas.microsoft.com/office/drawing/2014/main" id="{47C51D5A-BDEC-217B-77F5-1D574F8BF375}"/>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anchor="ctr"/>
            <a:lstStyle/>
            <a:p>
              <a:pPr algn="ctr" eaLnBrk="1" fontAlgn="auto" hangingPunct="1">
                <a:spcBef>
                  <a:spcPts val="0"/>
                </a:spcBef>
                <a:spcAft>
                  <a:spcPts val="0"/>
                </a:spcAft>
                <a:defRPr/>
              </a:pPr>
              <a:endParaRPr lang="en-US" sz="2000" kern="0" dirty="0">
                <a:solidFill>
                  <a:prstClr val="white"/>
                </a:solidFill>
                <a:latin typeface="Rockwell Extra Bold" pitchFamily="18" charset="0"/>
              </a:endParaRPr>
            </a:p>
          </p:txBody>
        </p:sp>
        <p:sp>
          <p:nvSpPr>
            <p:cNvPr id="7" name="Oval 12">
              <a:extLst>
                <a:ext uri="{FF2B5EF4-FFF2-40B4-BE49-F238E27FC236}">
                  <a16:creationId xmlns:a16="http://schemas.microsoft.com/office/drawing/2014/main" id="{4BC0E17A-0A26-2A68-F050-6B7D840085D6}"/>
                </a:ext>
              </a:extLst>
            </p:cNvPr>
            <p:cNvSpPr>
              <a:spLocks noChangeArrowheads="1"/>
            </p:cNvSpPr>
            <p:nvPr/>
          </p:nvSpPr>
          <p:spPr bwMode="auto">
            <a:xfrm>
              <a:off x="9793429" y="4568765"/>
              <a:ext cx="864723" cy="864722"/>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algn="ctr" eaLnBrk="1" hangingPunct="1"/>
              <a:endParaRPr lang="en-US" altLang="en-US">
                <a:solidFill>
                  <a:srgbClr val="FFFFFF"/>
                </a:solidFill>
                <a:latin typeface="Calibri" panose="020F0502020204030204" pitchFamily="34" charset="0"/>
              </a:endParaRPr>
            </a:p>
          </p:txBody>
        </p:sp>
      </p:grpSp>
      <p:sp>
        <p:nvSpPr>
          <p:cNvPr id="2" name="Title 1"/>
          <p:cNvSpPr>
            <a:spLocks noGrp="1"/>
          </p:cNvSpPr>
          <p:nvPr>
            <p:ph type="title"/>
          </p:nvPr>
        </p:nvSpPr>
        <p:spPr>
          <a:xfrm>
            <a:off x="2167128" y="1225296"/>
            <a:ext cx="9281160" cy="3520440"/>
          </a:xfrm>
        </p:spPr>
        <p:txBody>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956A8513-678D-494B-77F7-F1AF536D2A48}"/>
              </a:ext>
            </a:extLst>
          </p:cNvPr>
          <p:cNvSpPr>
            <a:spLocks noGrp="1"/>
          </p:cNvSpPr>
          <p:nvPr>
            <p:ph type="dt" sz="half" idx="10"/>
          </p:nvPr>
        </p:nvSpPr>
        <p:spPr>
          <a:xfrm>
            <a:off x="8593138" y="6272213"/>
            <a:ext cx="2644775" cy="365125"/>
          </a:xfrm>
        </p:spPr>
        <p:txBody>
          <a:bodyPr/>
          <a:lstStyle>
            <a:lvl1pPr>
              <a:defRPr/>
            </a:lvl1pPr>
          </a:lstStyle>
          <a:p>
            <a:pPr>
              <a:defRPr/>
            </a:pPr>
            <a:fld id="{61B48D01-1825-2947-8037-87A58017C797}" type="datetimeFigureOut">
              <a:rPr lang="en-US"/>
              <a:pPr>
                <a:defRPr/>
              </a:pPr>
              <a:t>2/23/23</a:t>
            </a:fld>
            <a:endParaRPr lang="en-US"/>
          </a:p>
        </p:txBody>
      </p:sp>
      <p:sp>
        <p:nvSpPr>
          <p:cNvPr id="9" name="Footer Placeholder 4">
            <a:extLst>
              <a:ext uri="{FF2B5EF4-FFF2-40B4-BE49-F238E27FC236}">
                <a16:creationId xmlns:a16="http://schemas.microsoft.com/office/drawing/2014/main" id="{207D441E-4B42-FAA6-A83A-07A132061A40}"/>
              </a:ext>
            </a:extLst>
          </p:cNvPr>
          <p:cNvSpPr>
            <a:spLocks noGrp="1"/>
          </p:cNvSpPr>
          <p:nvPr>
            <p:ph type="ftr" sz="quarter" idx="11"/>
          </p:nvPr>
        </p:nvSpPr>
        <p:spPr>
          <a:xfrm>
            <a:off x="2182813" y="6272213"/>
            <a:ext cx="6327775"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63B28A38-359F-836E-8BBF-ED01F57569EF}"/>
              </a:ext>
            </a:extLst>
          </p:cNvPr>
          <p:cNvSpPr>
            <a:spLocks noGrp="1"/>
          </p:cNvSpPr>
          <p:nvPr>
            <p:ph type="sldNum" sz="quarter" idx="12"/>
          </p:nvPr>
        </p:nvSpPr>
        <p:spPr>
          <a:xfrm>
            <a:off x="842963" y="2506663"/>
            <a:ext cx="1189037" cy="719137"/>
          </a:xfrm>
        </p:spPr>
        <p:txBody>
          <a:bodyPr/>
          <a:lstStyle>
            <a:lvl1pPr>
              <a:defRPr sz="2800" smtClean="0"/>
            </a:lvl1pPr>
          </a:lstStyle>
          <a:p>
            <a:pPr>
              <a:defRPr/>
            </a:pPr>
            <a:fld id="{AB5BB556-F240-9443-8530-6D92F7EC85D7}" type="slidenum">
              <a:rPr lang="en-US"/>
              <a:pPr>
                <a:defRPr/>
              </a:pPr>
              <a:t>‹#›</a:t>
            </a:fld>
            <a:endParaRPr lang="en-US"/>
          </a:p>
        </p:txBody>
      </p:sp>
    </p:spTree>
    <p:extLst>
      <p:ext uri="{BB962C8B-B14F-4D97-AF65-F5344CB8AC3E}">
        <p14:creationId xmlns:p14="http://schemas.microsoft.com/office/powerpoint/2010/main" val="2206094141"/>
      </p:ext>
    </p:extLst>
  </p:cSld>
  <p:clrMapOvr>
    <a:masterClrMapping/>
  </p:clrMapOvr>
  <p:transition advClick="0" advTm="5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0CAE2EA-542C-F53A-5FB1-09E089BF3212}"/>
              </a:ext>
            </a:extLst>
          </p:cNvPr>
          <p:cNvSpPr>
            <a:spLocks noGrp="1"/>
          </p:cNvSpPr>
          <p:nvPr>
            <p:ph type="dt" sz="half" idx="10"/>
          </p:nvPr>
        </p:nvSpPr>
        <p:spPr/>
        <p:txBody>
          <a:bodyPr/>
          <a:lstStyle>
            <a:lvl1pPr>
              <a:defRPr/>
            </a:lvl1pPr>
          </a:lstStyle>
          <a:p>
            <a:pPr>
              <a:defRPr/>
            </a:pPr>
            <a:fld id="{39463DFA-39AA-9040-A842-51F826EB5FD6}" type="datetimeFigureOut">
              <a:rPr lang="en-US"/>
              <a:pPr>
                <a:defRPr/>
              </a:pPr>
              <a:t>2/23/23</a:t>
            </a:fld>
            <a:endParaRPr lang="en-US"/>
          </a:p>
        </p:txBody>
      </p:sp>
      <p:sp>
        <p:nvSpPr>
          <p:cNvPr id="6" name="Footer Placeholder 4">
            <a:extLst>
              <a:ext uri="{FF2B5EF4-FFF2-40B4-BE49-F238E27FC236}">
                <a16:creationId xmlns:a16="http://schemas.microsoft.com/office/drawing/2014/main" id="{AE08169E-C546-B5B9-F45F-433D1908DA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3C3FFB0-A3E9-0666-A081-1DAB46BD3E17}"/>
              </a:ext>
            </a:extLst>
          </p:cNvPr>
          <p:cNvSpPr>
            <a:spLocks noGrp="1"/>
          </p:cNvSpPr>
          <p:nvPr>
            <p:ph type="sldNum" sz="quarter" idx="12"/>
          </p:nvPr>
        </p:nvSpPr>
        <p:spPr/>
        <p:txBody>
          <a:bodyPr/>
          <a:lstStyle>
            <a:lvl1pPr>
              <a:defRPr/>
            </a:lvl1pPr>
          </a:lstStyle>
          <a:p>
            <a:pPr>
              <a:defRPr/>
            </a:pPr>
            <a:fld id="{34304704-2584-6641-BE2A-34CAC0219204}" type="slidenum">
              <a:rPr lang="en-US"/>
              <a:pPr>
                <a:defRPr/>
              </a:pPr>
              <a:t>‹#›</a:t>
            </a:fld>
            <a:endParaRPr lang="en-US"/>
          </a:p>
        </p:txBody>
      </p:sp>
    </p:spTree>
    <p:extLst>
      <p:ext uri="{BB962C8B-B14F-4D97-AF65-F5344CB8AC3E}">
        <p14:creationId xmlns:p14="http://schemas.microsoft.com/office/powerpoint/2010/main" val="1036998252"/>
      </p:ext>
    </p:extLst>
  </p:cSld>
  <p:clrMapOvr>
    <a:masterClrMapping/>
  </p:clrMapOvr>
  <p:transition advClick="0" advTm="5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8DD21829-51C5-E71D-75AD-9E3D6BADEE19}"/>
              </a:ext>
            </a:extLst>
          </p:cNvPr>
          <p:cNvSpPr>
            <a:spLocks noGrp="1"/>
          </p:cNvSpPr>
          <p:nvPr>
            <p:ph type="dt" sz="half" idx="10"/>
          </p:nvPr>
        </p:nvSpPr>
        <p:spPr/>
        <p:txBody>
          <a:bodyPr/>
          <a:lstStyle>
            <a:lvl1pPr>
              <a:defRPr/>
            </a:lvl1pPr>
          </a:lstStyle>
          <a:p>
            <a:pPr>
              <a:defRPr/>
            </a:pPr>
            <a:fld id="{834A23AC-92D5-3B4D-BEE2-3ABD5987771A}" type="datetimeFigureOut">
              <a:rPr lang="en-US"/>
              <a:pPr>
                <a:defRPr/>
              </a:pPr>
              <a:t>2/23/23</a:t>
            </a:fld>
            <a:endParaRPr lang="en-US"/>
          </a:p>
        </p:txBody>
      </p:sp>
      <p:sp>
        <p:nvSpPr>
          <p:cNvPr id="7" name="Footer Placeholder 4">
            <a:extLst>
              <a:ext uri="{FF2B5EF4-FFF2-40B4-BE49-F238E27FC236}">
                <a16:creationId xmlns:a16="http://schemas.microsoft.com/office/drawing/2014/main" id="{A29BEAF3-02F2-76BF-9B23-C4D790A8FA2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4A7DEA79-2EFD-85AF-B517-152E8B9FE5A4}"/>
              </a:ext>
            </a:extLst>
          </p:cNvPr>
          <p:cNvSpPr>
            <a:spLocks noGrp="1"/>
          </p:cNvSpPr>
          <p:nvPr>
            <p:ph type="sldNum" sz="quarter" idx="12"/>
          </p:nvPr>
        </p:nvSpPr>
        <p:spPr/>
        <p:txBody>
          <a:bodyPr/>
          <a:lstStyle>
            <a:lvl1pPr>
              <a:defRPr/>
            </a:lvl1pPr>
          </a:lstStyle>
          <a:p>
            <a:pPr>
              <a:defRPr/>
            </a:pPr>
            <a:fld id="{D66B1AA2-3ADF-C04F-B93A-1FA92097F3C7}" type="slidenum">
              <a:rPr lang="en-US"/>
              <a:pPr>
                <a:defRPr/>
              </a:pPr>
              <a:t>‹#›</a:t>
            </a:fld>
            <a:endParaRPr lang="en-US"/>
          </a:p>
        </p:txBody>
      </p:sp>
    </p:spTree>
    <p:extLst>
      <p:ext uri="{BB962C8B-B14F-4D97-AF65-F5344CB8AC3E}">
        <p14:creationId xmlns:p14="http://schemas.microsoft.com/office/powerpoint/2010/main" val="3150635184"/>
      </p:ext>
    </p:extLst>
  </p:cSld>
  <p:clrMapOvr>
    <a:masterClrMapping/>
  </p:clrMapOvr>
  <p:transition advClick="0" advTm="5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3">
            <a:extLst>
              <a:ext uri="{FF2B5EF4-FFF2-40B4-BE49-F238E27FC236}">
                <a16:creationId xmlns:a16="http://schemas.microsoft.com/office/drawing/2014/main" id="{E64CC5F8-4B48-1BD4-9E18-0834D0101994}"/>
              </a:ext>
            </a:extLst>
          </p:cNvPr>
          <p:cNvSpPr>
            <a:spLocks noGrp="1"/>
          </p:cNvSpPr>
          <p:nvPr>
            <p:ph type="dt" sz="half" idx="10"/>
          </p:nvPr>
        </p:nvSpPr>
        <p:spPr/>
        <p:txBody>
          <a:bodyPr/>
          <a:lstStyle>
            <a:lvl1pPr>
              <a:defRPr/>
            </a:lvl1pPr>
          </a:lstStyle>
          <a:p>
            <a:pPr>
              <a:defRPr/>
            </a:pPr>
            <a:fld id="{2F13A865-E7D8-5B43-8936-1A95E4AC5759}" type="datetimeFigureOut">
              <a:rPr lang="en-US"/>
              <a:pPr>
                <a:defRPr/>
              </a:pPr>
              <a:t>2/23/23</a:t>
            </a:fld>
            <a:endParaRPr lang="en-US"/>
          </a:p>
        </p:txBody>
      </p:sp>
      <p:sp>
        <p:nvSpPr>
          <p:cNvPr id="3" name="Footer Placeholder 4">
            <a:extLst>
              <a:ext uri="{FF2B5EF4-FFF2-40B4-BE49-F238E27FC236}">
                <a16:creationId xmlns:a16="http://schemas.microsoft.com/office/drawing/2014/main" id="{DA351405-1D4B-5A8F-909D-4A70CC9D556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8081324-E4B3-C742-BB7D-CE769C5D856E}"/>
              </a:ext>
            </a:extLst>
          </p:cNvPr>
          <p:cNvSpPr>
            <a:spLocks noGrp="1"/>
          </p:cNvSpPr>
          <p:nvPr>
            <p:ph type="sldNum" sz="quarter" idx="12"/>
          </p:nvPr>
        </p:nvSpPr>
        <p:spPr/>
        <p:txBody>
          <a:bodyPr/>
          <a:lstStyle>
            <a:lvl1pPr>
              <a:defRPr/>
            </a:lvl1pPr>
          </a:lstStyle>
          <a:p>
            <a:pPr>
              <a:defRPr/>
            </a:pPr>
            <a:fld id="{773BEE8B-1969-1C4E-9797-A7968B23CC77}" type="slidenum">
              <a:rPr lang="en-US"/>
              <a:pPr>
                <a:defRPr/>
              </a:pPr>
              <a:t>‹#›</a:t>
            </a:fld>
            <a:endParaRPr lang="en-US"/>
          </a:p>
        </p:txBody>
      </p:sp>
    </p:spTree>
    <p:extLst>
      <p:ext uri="{BB962C8B-B14F-4D97-AF65-F5344CB8AC3E}">
        <p14:creationId xmlns:p14="http://schemas.microsoft.com/office/powerpoint/2010/main" val="2642214827"/>
      </p:ext>
    </p:extLst>
  </p:cSld>
  <p:clrMapOvr>
    <a:masterClrMapping/>
  </p:clrMapOvr>
  <p:transition advClick="0" advTm="5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9DF389-FCBD-D824-1A43-4C72CECF4FD9}"/>
              </a:ext>
            </a:extLst>
          </p:cNvPr>
          <p:cNvSpPr>
            <a:spLocks noGrp="1"/>
          </p:cNvSpPr>
          <p:nvPr>
            <p:ph type="dt" sz="half" idx="10"/>
          </p:nvPr>
        </p:nvSpPr>
        <p:spPr/>
        <p:txBody>
          <a:bodyPr/>
          <a:lstStyle>
            <a:lvl1pPr>
              <a:defRPr/>
            </a:lvl1pPr>
          </a:lstStyle>
          <a:p>
            <a:pPr>
              <a:defRPr/>
            </a:pPr>
            <a:fld id="{DBAF2DA3-108C-BF43-A9B3-5C1BF8E366B3}" type="datetimeFigureOut">
              <a:rPr lang="en-US"/>
              <a:pPr>
                <a:defRPr/>
              </a:pPr>
              <a:t>2/23/23</a:t>
            </a:fld>
            <a:endParaRPr lang="en-US"/>
          </a:p>
        </p:txBody>
      </p:sp>
      <p:sp>
        <p:nvSpPr>
          <p:cNvPr id="3" name="Footer Placeholder 4">
            <a:extLst>
              <a:ext uri="{FF2B5EF4-FFF2-40B4-BE49-F238E27FC236}">
                <a16:creationId xmlns:a16="http://schemas.microsoft.com/office/drawing/2014/main" id="{5B420673-FBD4-BA61-C825-0A68A13F1A9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424EBD0-690F-61F8-6CFA-95CA7D272E37}"/>
              </a:ext>
            </a:extLst>
          </p:cNvPr>
          <p:cNvSpPr>
            <a:spLocks noGrp="1"/>
          </p:cNvSpPr>
          <p:nvPr>
            <p:ph type="sldNum" sz="quarter" idx="12"/>
          </p:nvPr>
        </p:nvSpPr>
        <p:spPr/>
        <p:txBody>
          <a:bodyPr/>
          <a:lstStyle>
            <a:lvl1pPr>
              <a:defRPr/>
            </a:lvl1pPr>
          </a:lstStyle>
          <a:p>
            <a:pPr>
              <a:defRPr/>
            </a:pPr>
            <a:fld id="{BB19D46F-4952-9D42-B89A-1C21813FEBE1}" type="slidenum">
              <a:rPr lang="en-US"/>
              <a:pPr>
                <a:defRPr/>
              </a:pPr>
              <a:t>‹#›</a:t>
            </a:fld>
            <a:endParaRPr lang="en-US"/>
          </a:p>
        </p:txBody>
      </p:sp>
    </p:spTree>
    <p:extLst>
      <p:ext uri="{BB962C8B-B14F-4D97-AF65-F5344CB8AC3E}">
        <p14:creationId xmlns:p14="http://schemas.microsoft.com/office/powerpoint/2010/main" val="3243417960"/>
      </p:ext>
    </p:extLst>
  </p:cSld>
  <p:clrMapOvr>
    <a:masterClrMapping/>
  </p:clrMapOvr>
  <p:transition advClick="0" advTm="5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5CEFD6-796E-4A91-E765-E20CAA52A5F1}"/>
              </a:ext>
            </a:extLst>
          </p:cNvPr>
          <p:cNvSpPr/>
          <p:nvPr/>
        </p:nvSpPr>
        <p:spPr>
          <a:xfrm>
            <a:off x="8303740" y="0"/>
            <a:ext cx="3888259"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10">
            <a:extLst>
              <a:ext uri="{FF2B5EF4-FFF2-40B4-BE49-F238E27FC236}">
                <a16:creationId xmlns:a16="http://schemas.microsoft.com/office/drawing/2014/main" id="{0F1D57EF-3C93-3CA1-456B-DD15F1BC94B7}"/>
              </a:ext>
            </a:extLst>
          </p:cNvPr>
          <p:cNvGrpSpPr>
            <a:grpSpLocks noChangeAspect="1"/>
          </p:cNvGrpSpPr>
          <p:nvPr/>
        </p:nvGrpSpPr>
        <p:grpSpPr bwMode="auto">
          <a:xfrm>
            <a:off x="11401425" y="6229350"/>
            <a:ext cx="457200" cy="457200"/>
            <a:chOff x="11361456" y="6195813"/>
            <a:chExt cx="548640" cy="548640"/>
          </a:xfrm>
        </p:grpSpPr>
        <p:sp>
          <p:nvSpPr>
            <p:cNvPr id="7" name="Oval 6">
              <a:extLst>
                <a:ext uri="{FF2B5EF4-FFF2-40B4-BE49-F238E27FC236}">
                  <a16:creationId xmlns:a16="http://schemas.microsoft.com/office/drawing/2014/main" id="{AE124135-5D06-CB09-7E96-2A9E40E2A1D7}"/>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anchor="ctr"/>
            <a:lstStyle/>
            <a:p>
              <a:pPr algn="ctr" eaLnBrk="1" fontAlgn="auto" hangingPunct="1">
                <a:spcBef>
                  <a:spcPts val="0"/>
                </a:spcBef>
                <a:spcAft>
                  <a:spcPts val="0"/>
                </a:spcAft>
                <a:defRPr/>
              </a:pPr>
              <a:endParaRPr lang="en-US" sz="2000" kern="0" dirty="0">
                <a:solidFill>
                  <a:prstClr val="white"/>
                </a:solidFill>
                <a:latin typeface="Rockwell Extra Bold" pitchFamily="18" charset="0"/>
              </a:endParaRPr>
            </a:p>
          </p:txBody>
        </p:sp>
        <p:sp>
          <p:nvSpPr>
            <p:cNvPr id="8" name="Oval 12">
              <a:extLst>
                <a:ext uri="{FF2B5EF4-FFF2-40B4-BE49-F238E27FC236}">
                  <a16:creationId xmlns:a16="http://schemas.microsoft.com/office/drawing/2014/main" id="{016775CC-B901-68B5-D9BB-1DF8626A4B49}"/>
                </a:ext>
              </a:extLst>
            </p:cNvPr>
            <p:cNvSpPr>
              <a:spLocks noChangeArrowheads="1"/>
            </p:cNvSpPr>
            <p:nvPr/>
          </p:nvSpPr>
          <p:spPr bwMode="auto">
            <a:xfrm>
              <a:off x="11396488" y="6230844"/>
              <a:ext cx="478576" cy="478578"/>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algn="ctr" eaLnBrk="1" hangingPunct="1"/>
              <a:endParaRPr lang="en-US" altLang="en-US">
                <a:solidFill>
                  <a:srgbClr val="FFFFFF"/>
                </a:solidFill>
                <a:latin typeface="Calibri" panose="020F0502020204030204" pitchFamily="34" charset="0"/>
              </a:endParaRPr>
            </a:p>
          </p:txBody>
        </p:sp>
      </p:grpSp>
      <p:sp>
        <p:nvSpPr>
          <p:cNvPr id="2" name="Title 1"/>
          <p:cNvSpPr>
            <a:spLocks noGrp="1"/>
          </p:cNvSpPr>
          <p:nvPr>
            <p:ph type="title"/>
          </p:nvPr>
        </p:nvSpPr>
        <p:spPr>
          <a:xfrm>
            <a:off x="8549640" y="685800"/>
            <a:ext cx="3200400" cy="1737360"/>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7570EDF4-1B7B-6DFB-9F4D-FAC8B3C5D91C}"/>
              </a:ext>
            </a:extLst>
          </p:cNvPr>
          <p:cNvSpPr>
            <a:spLocks noGrp="1"/>
          </p:cNvSpPr>
          <p:nvPr>
            <p:ph type="dt" sz="half" idx="10"/>
          </p:nvPr>
        </p:nvSpPr>
        <p:spPr/>
        <p:txBody>
          <a:bodyPr/>
          <a:lstStyle>
            <a:lvl1pPr>
              <a:defRPr/>
            </a:lvl1pPr>
          </a:lstStyle>
          <a:p>
            <a:pPr>
              <a:defRPr/>
            </a:pPr>
            <a:fld id="{A56FC4A9-CEB5-3B4E-838C-1FA7912B9B64}" type="datetimeFigureOut">
              <a:rPr lang="en-US"/>
              <a:pPr>
                <a:defRPr/>
              </a:pPr>
              <a:t>2/23/23</a:t>
            </a:fld>
            <a:endParaRPr lang="en-US"/>
          </a:p>
        </p:txBody>
      </p:sp>
      <p:sp>
        <p:nvSpPr>
          <p:cNvPr id="10" name="Footer Placeholder 5">
            <a:extLst>
              <a:ext uri="{FF2B5EF4-FFF2-40B4-BE49-F238E27FC236}">
                <a16:creationId xmlns:a16="http://schemas.microsoft.com/office/drawing/2014/main" id="{2C13F31C-FEA6-4689-D744-C4C0D861BF61}"/>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FF10D1B9-0FA1-AEC6-54CD-121505517BFC}"/>
              </a:ext>
            </a:extLst>
          </p:cNvPr>
          <p:cNvSpPr>
            <a:spLocks noGrp="1"/>
          </p:cNvSpPr>
          <p:nvPr>
            <p:ph type="sldNum" sz="quarter" idx="12"/>
          </p:nvPr>
        </p:nvSpPr>
        <p:spPr/>
        <p:txBody>
          <a:bodyPr/>
          <a:lstStyle>
            <a:lvl1pPr>
              <a:defRPr/>
            </a:lvl1pPr>
          </a:lstStyle>
          <a:p>
            <a:pPr>
              <a:defRPr/>
            </a:pPr>
            <a:fld id="{C99EEDCE-E8D3-A54B-8711-1E378C1E3DE7}" type="slidenum">
              <a:rPr lang="en-US"/>
              <a:pPr>
                <a:defRPr/>
              </a:pPr>
              <a:t>‹#›</a:t>
            </a:fld>
            <a:endParaRPr lang="en-US"/>
          </a:p>
        </p:txBody>
      </p:sp>
    </p:spTree>
    <p:extLst>
      <p:ext uri="{BB962C8B-B14F-4D97-AF65-F5344CB8AC3E}">
        <p14:creationId xmlns:p14="http://schemas.microsoft.com/office/powerpoint/2010/main" val="3585945874"/>
      </p:ext>
    </p:extLst>
  </p:cSld>
  <p:clrMapOvr>
    <a:masterClrMapping/>
  </p:clrMapOvr>
  <p:transition advClick="0" advTm="5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673E34-A06E-C4D7-9D3B-A55293280798}"/>
              </a:ext>
            </a:extLst>
          </p:cNvPr>
          <p:cNvSpPr/>
          <p:nvPr/>
        </p:nvSpPr>
        <p:spPr>
          <a:xfrm>
            <a:off x="8303740" y="0"/>
            <a:ext cx="3888259"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10">
            <a:extLst>
              <a:ext uri="{FF2B5EF4-FFF2-40B4-BE49-F238E27FC236}">
                <a16:creationId xmlns:a16="http://schemas.microsoft.com/office/drawing/2014/main" id="{BD97071E-B175-A1EB-18F8-318D7B96DA56}"/>
              </a:ext>
            </a:extLst>
          </p:cNvPr>
          <p:cNvGrpSpPr>
            <a:grpSpLocks noChangeAspect="1"/>
          </p:cNvGrpSpPr>
          <p:nvPr/>
        </p:nvGrpSpPr>
        <p:grpSpPr bwMode="auto">
          <a:xfrm>
            <a:off x="11401425" y="6229350"/>
            <a:ext cx="457200" cy="457200"/>
            <a:chOff x="11361456" y="6195813"/>
            <a:chExt cx="548640" cy="548640"/>
          </a:xfrm>
        </p:grpSpPr>
        <p:sp>
          <p:nvSpPr>
            <p:cNvPr id="7" name="Oval 6">
              <a:extLst>
                <a:ext uri="{FF2B5EF4-FFF2-40B4-BE49-F238E27FC236}">
                  <a16:creationId xmlns:a16="http://schemas.microsoft.com/office/drawing/2014/main" id="{1DF707AE-708C-C720-0333-5D2FC251432A}"/>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anchor="ctr"/>
            <a:lstStyle/>
            <a:p>
              <a:pPr algn="ctr" eaLnBrk="1" fontAlgn="auto" hangingPunct="1">
                <a:spcBef>
                  <a:spcPts val="0"/>
                </a:spcBef>
                <a:spcAft>
                  <a:spcPts val="0"/>
                </a:spcAft>
                <a:defRPr/>
              </a:pPr>
              <a:endParaRPr lang="en-US" sz="2000" kern="0" dirty="0">
                <a:solidFill>
                  <a:prstClr val="white"/>
                </a:solidFill>
                <a:latin typeface="Rockwell Extra Bold" pitchFamily="18" charset="0"/>
              </a:endParaRPr>
            </a:p>
          </p:txBody>
        </p:sp>
        <p:sp>
          <p:nvSpPr>
            <p:cNvPr id="8" name="Oval 12">
              <a:extLst>
                <a:ext uri="{FF2B5EF4-FFF2-40B4-BE49-F238E27FC236}">
                  <a16:creationId xmlns:a16="http://schemas.microsoft.com/office/drawing/2014/main" id="{9F24C3EF-E997-192B-A804-14E43AD77E5A}"/>
                </a:ext>
              </a:extLst>
            </p:cNvPr>
            <p:cNvSpPr>
              <a:spLocks noChangeArrowheads="1"/>
            </p:cNvSpPr>
            <p:nvPr/>
          </p:nvSpPr>
          <p:spPr bwMode="auto">
            <a:xfrm>
              <a:off x="11396488" y="6230844"/>
              <a:ext cx="478576" cy="478578"/>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algn="ctr" eaLnBrk="1" hangingPunct="1"/>
              <a:endParaRPr lang="en-US" altLang="en-US">
                <a:solidFill>
                  <a:srgbClr val="FFFFFF"/>
                </a:solidFill>
                <a:latin typeface="Calibri" panose="020F0502020204030204" pitchFamily="34" charset="0"/>
              </a:endParaRPr>
            </a:p>
          </p:txBody>
        </p:sp>
      </p:grpSp>
      <p:sp>
        <p:nvSpPr>
          <p:cNvPr id="2" name="Title 1"/>
          <p:cNvSpPr>
            <a:spLocks noGrp="1"/>
          </p:cNvSpPr>
          <p:nvPr>
            <p:ph type="title"/>
          </p:nvPr>
        </p:nvSpPr>
        <p:spPr>
          <a:xfrm>
            <a:off x="8549640" y="685800"/>
            <a:ext cx="3200400" cy="1737360"/>
          </a:xfrm>
        </p:spPr>
        <p:txBody>
          <a:bodyPr anchor="b"/>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8CE19703-A316-3A90-D1AA-AB63B08B0310}"/>
              </a:ext>
            </a:extLst>
          </p:cNvPr>
          <p:cNvSpPr>
            <a:spLocks noGrp="1"/>
          </p:cNvSpPr>
          <p:nvPr>
            <p:ph type="dt" sz="half" idx="10"/>
          </p:nvPr>
        </p:nvSpPr>
        <p:spPr/>
        <p:txBody>
          <a:bodyPr/>
          <a:lstStyle>
            <a:lvl1pPr>
              <a:defRPr/>
            </a:lvl1pPr>
          </a:lstStyle>
          <a:p>
            <a:pPr>
              <a:defRPr/>
            </a:pPr>
            <a:fld id="{3E7A19F9-D2CD-2F40-8CA5-5506CCC286C6}" type="datetimeFigureOut">
              <a:rPr lang="en-US"/>
              <a:pPr>
                <a:defRPr/>
              </a:pPr>
              <a:t>2/23/23</a:t>
            </a:fld>
            <a:endParaRPr lang="en-US"/>
          </a:p>
        </p:txBody>
      </p:sp>
      <p:sp>
        <p:nvSpPr>
          <p:cNvPr id="10" name="Slide Number Placeholder 6">
            <a:extLst>
              <a:ext uri="{FF2B5EF4-FFF2-40B4-BE49-F238E27FC236}">
                <a16:creationId xmlns:a16="http://schemas.microsoft.com/office/drawing/2014/main" id="{CB50C97B-425D-612E-8193-B213734FD616}"/>
              </a:ext>
            </a:extLst>
          </p:cNvPr>
          <p:cNvSpPr>
            <a:spLocks noGrp="1"/>
          </p:cNvSpPr>
          <p:nvPr>
            <p:ph type="sldNum" sz="quarter" idx="11"/>
          </p:nvPr>
        </p:nvSpPr>
        <p:spPr/>
        <p:txBody>
          <a:bodyPr/>
          <a:lstStyle>
            <a:lvl1pPr>
              <a:defRPr/>
            </a:lvl1pPr>
          </a:lstStyle>
          <a:p>
            <a:pPr>
              <a:defRPr/>
            </a:pPr>
            <a:fld id="{689F7A5C-A870-754A-8C97-980A7A79EAB9}" type="slidenum">
              <a:rPr lang="en-US"/>
              <a:pPr>
                <a:defRPr/>
              </a:pPr>
              <a:t>‹#›</a:t>
            </a:fld>
            <a:endParaRPr lang="en-US"/>
          </a:p>
        </p:txBody>
      </p:sp>
    </p:spTree>
    <p:extLst>
      <p:ext uri="{BB962C8B-B14F-4D97-AF65-F5344CB8AC3E}">
        <p14:creationId xmlns:p14="http://schemas.microsoft.com/office/powerpoint/2010/main" val="3630776489"/>
      </p:ext>
    </p:extLst>
  </p:cSld>
  <p:clrMapOvr>
    <a:masterClrMapping/>
  </p:clrMapOvr>
  <p:transition advClick="0" advTm="5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78F9B6-C616-81D2-B41A-9BBBF63CDA78}"/>
              </a:ext>
            </a:extLst>
          </p:cNvPr>
          <p:cNvSpPr>
            <a:spLocks noGrp="1"/>
          </p:cNvSpPr>
          <p:nvPr>
            <p:ph type="title"/>
          </p:nvPr>
        </p:nvSpPr>
        <p:spPr>
          <a:xfrm>
            <a:off x="1069975" y="484188"/>
            <a:ext cx="10058400" cy="1609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AD81C835-2986-F4DA-9644-37EA9DC71CC2}"/>
              </a:ext>
            </a:extLst>
          </p:cNvPr>
          <p:cNvSpPr>
            <a:spLocks noGrp="1" noChangeArrowheads="1"/>
          </p:cNvSpPr>
          <p:nvPr>
            <p:ph type="body" idx="1"/>
          </p:nvPr>
        </p:nvSpPr>
        <p:spPr bwMode="auto">
          <a:xfrm>
            <a:off x="1069975" y="2120900"/>
            <a:ext cx="10058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0B212BF-53B5-E567-1C16-4D911ACEFE7B}"/>
              </a:ext>
            </a:extLst>
          </p:cNvPr>
          <p:cNvSpPr>
            <a:spLocks noGrp="1"/>
          </p:cNvSpPr>
          <p:nvPr>
            <p:ph type="dt" sz="half" idx="2"/>
          </p:nvPr>
        </p:nvSpPr>
        <p:spPr>
          <a:xfrm>
            <a:off x="7964488" y="6272213"/>
            <a:ext cx="3273425" cy="365125"/>
          </a:xfrm>
          <a:prstGeom prst="rect">
            <a:avLst/>
          </a:prstGeom>
        </p:spPr>
        <p:txBody>
          <a:bodyPr vert="horz" lIns="91440" tIns="45720" rIns="91440" bIns="45720" rtlCol="0" anchor="ctr"/>
          <a:lstStyle>
            <a:lvl1pPr algn="r" eaLnBrk="1" fontAlgn="auto" hangingPunct="1">
              <a:spcBef>
                <a:spcPts val="0"/>
              </a:spcBef>
              <a:spcAft>
                <a:spcPts val="0"/>
              </a:spcAft>
              <a:defRPr sz="1100" smtClean="0">
                <a:solidFill>
                  <a:schemeClr val="tx2"/>
                </a:solidFill>
                <a:latin typeface="+mn-lt"/>
              </a:defRPr>
            </a:lvl1pPr>
          </a:lstStyle>
          <a:p>
            <a:pPr>
              <a:defRPr/>
            </a:pPr>
            <a:fld id="{11D5F723-D3D2-594B-BE2E-D84E31578BE2}" type="datetimeFigureOut">
              <a:rPr lang="en-US"/>
              <a:pPr>
                <a:defRPr/>
              </a:pPr>
              <a:t>2/23/23</a:t>
            </a:fld>
            <a:endParaRPr lang="en-US"/>
          </a:p>
        </p:txBody>
      </p:sp>
      <p:sp>
        <p:nvSpPr>
          <p:cNvPr id="5" name="Footer Placeholder 4">
            <a:extLst>
              <a:ext uri="{FF2B5EF4-FFF2-40B4-BE49-F238E27FC236}">
                <a16:creationId xmlns:a16="http://schemas.microsoft.com/office/drawing/2014/main" id="{CC46AB45-AE0A-9AD6-9415-3F14956C53FC}"/>
              </a:ext>
            </a:extLst>
          </p:cNvPr>
          <p:cNvSpPr>
            <a:spLocks noGrp="1"/>
          </p:cNvSpPr>
          <p:nvPr>
            <p:ph type="ftr" sz="quarter" idx="3"/>
          </p:nvPr>
        </p:nvSpPr>
        <p:spPr>
          <a:xfrm>
            <a:off x="1087438" y="6272213"/>
            <a:ext cx="6327775"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2"/>
                </a:solidFill>
                <a:latin typeface="+mn-lt"/>
              </a:defRPr>
            </a:lvl1pPr>
          </a:lstStyle>
          <a:p>
            <a:pPr>
              <a:defRPr/>
            </a:pPr>
            <a:endParaRPr lang="en-US"/>
          </a:p>
        </p:txBody>
      </p:sp>
      <p:grpSp>
        <p:nvGrpSpPr>
          <p:cNvPr id="1030" name="Group 6">
            <a:extLst>
              <a:ext uri="{FF2B5EF4-FFF2-40B4-BE49-F238E27FC236}">
                <a16:creationId xmlns:a16="http://schemas.microsoft.com/office/drawing/2014/main" id="{827E65D7-EF12-3BD0-D9E3-B2AF0841D04B}"/>
              </a:ext>
            </a:extLst>
          </p:cNvPr>
          <p:cNvGrpSpPr>
            <a:grpSpLocks noChangeAspect="1"/>
          </p:cNvGrpSpPr>
          <p:nvPr/>
        </p:nvGrpSpPr>
        <p:grpSpPr bwMode="auto">
          <a:xfrm>
            <a:off x="11401425" y="6229350"/>
            <a:ext cx="457200" cy="457200"/>
            <a:chOff x="11361456" y="6195813"/>
            <a:chExt cx="548640" cy="548640"/>
          </a:xfrm>
        </p:grpSpPr>
        <p:sp>
          <p:nvSpPr>
            <p:cNvPr id="8" name="Oval 7">
              <a:extLst>
                <a:ext uri="{FF2B5EF4-FFF2-40B4-BE49-F238E27FC236}">
                  <a16:creationId xmlns:a16="http://schemas.microsoft.com/office/drawing/2014/main" id="{9B6DB79F-F34C-9E50-F836-1BBC906229BA}"/>
                </a:ext>
              </a:extLst>
            </p:cNvPr>
            <p:cNvSpPr/>
            <p:nvPr/>
          </p:nvSpPr>
          <p:spPr>
            <a:xfrm>
              <a:off x="11361456" y="6195813"/>
              <a:ext cx="548640" cy="548640"/>
            </a:xfrm>
            <a:prstGeom prst="ellipse">
              <a:avLst/>
            </a:prstGeom>
            <a:blipFill dpi="0" rotWithShape="1">
              <a:blip r:embed="rId1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anchor="ctr"/>
            <a:lstStyle/>
            <a:p>
              <a:pPr algn="ctr" eaLnBrk="1" fontAlgn="auto" hangingPunct="1">
                <a:spcBef>
                  <a:spcPts val="0"/>
                </a:spcBef>
                <a:spcAft>
                  <a:spcPts val="0"/>
                </a:spcAft>
                <a:defRPr/>
              </a:pPr>
              <a:endParaRPr lang="en-US" sz="2000" kern="0" dirty="0">
                <a:solidFill>
                  <a:prstClr val="white"/>
                </a:solidFill>
                <a:latin typeface="Rockwell Extra Bold" pitchFamily="18" charset="0"/>
              </a:endParaRPr>
            </a:p>
          </p:txBody>
        </p:sp>
        <p:sp>
          <p:nvSpPr>
            <p:cNvPr id="1035" name="Oval 8">
              <a:extLst>
                <a:ext uri="{FF2B5EF4-FFF2-40B4-BE49-F238E27FC236}">
                  <a16:creationId xmlns:a16="http://schemas.microsoft.com/office/drawing/2014/main" id="{735EC890-A062-821D-5803-B80D377A89A4}"/>
                </a:ext>
              </a:extLst>
            </p:cNvPr>
            <p:cNvSpPr>
              <a:spLocks noChangeArrowheads="1"/>
            </p:cNvSpPr>
            <p:nvPr/>
          </p:nvSpPr>
          <p:spPr bwMode="auto">
            <a:xfrm>
              <a:off x="11396488" y="6230844"/>
              <a:ext cx="478576" cy="478578"/>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algn="ctr" eaLnBrk="1" hangingPunct="1"/>
              <a:endParaRPr lang="en-US" altLang="en-US">
                <a:solidFill>
                  <a:srgbClr val="FFFFFF"/>
                </a:solidFill>
                <a:latin typeface="Calibri" panose="020F0502020204030204" pitchFamily="34" charset="0"/>
              </a:endParaRPr>
            </a:p>
          </p:txBody>
        </p:sp>
      </p:grpSp>
      <p:sp>
        <p:nvSpPr>
          <p:cNvPr id="6" name="Slide Number Placeholder 5">
            <a:extLst>
              <a:ext uri="{FF2B5EF4-FFF2-40B4-BE49-F238E27FC236}">
                <a16:creationId xmlns:a16="http://schemas.microsoft.com/office/drawing/2014/main" id="{CA4B1331-C856-6C77-7CE8-BB1DF9447D35}"/>
              </a:ext>
            </a:extLst>
          </p:cNvPr>
          <p:cNvSpPr>
            <a:spLocks noGrp="1"/>
          </p:cNvSpPr>
          <p:nvPr>
            <p:ph type="sldNum" sz="quarter" idx="4"/>
          </p:nvPr>
        </p:nvSpPr>
        <p:spPr>
          <a:xfrm>
            <a:off x="11310938" y="6272213"/>
            <a:ext cx="639762" cy="365125"/>
          </a:xfrm>
          <a:prstGeom prst="rect">
            <a:avLst/>
          </a:prstGeom>
        </p:spPr>
        <p:txBody>
          <a:bodyPr vert="horz" lIns="91440" tIns="45720" rIns="91440" bIns="45720" rtlCol="0" anchor="ctr"/>
          <a:lstStyle>
            <a:lvl1pPr algn="ctr" eaLnBrk="1" fontAlgn="auto" hangingPunct="1">
              <a:spcBef>
                <a:spcPts val="0"/>
              </a:spcBef>
              <a:spcAft>
                <a:spcPts val="0"/>
              </a:spcAft>
              <a:defRPr sz="1400" b="1" smtClean="0">
                <a:solidFill>
                  <a:srgbClr val="FFFFFF"/>
                </a:solidFill>
                <a:latin typeface="+mj-lt"/>
              </a:defRPr>
            </a:lvl1pPr>
          </a:lstStyle>
          <a:p>
            <a:pPr>
              <a:defRPr/>
            </a:pPr>
            <a:fld id="{7D6097C0-C1D9-0E49-9463-6DBCDEA7DF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76" r:id="rId2"/>
    <p:sldLayoutId id="2147483684" r:id="rId3"/>
    <p:sldLayoutId id="2147483677" r:id="rId4"/>
    <p:sldLayoutId id="2147483678" r:id="rId5"/>
    <p:sldLayoutId id="2147483679" r:id="rId6"/>
    <p:sldLayoutId id="2147483680" r:id="rId7"/>
    <p:sldLayoutId id="2147483685" r:id="rId8"/>
    <p:sldLayoutId id="2147483686" r:id="rId9"/>
    <p:sldLayoutId id="2147483681" r:id="rId10"/>
    <p:sldLayoutId id="2147483682" r:id="rId11"/>
  </p:sldLayoutIdLst>
  <p:transition advClick="0" advTm="50000">
    <p:fade/>
  </p:transition>
  <p:txStyles>
    <p:titleStyle>
      <a:lvl1pPr algn="l" rtl="0" fontAlgn="base">
        <a:lnSpc>
          <a:spcPct val="90000"/>
        </a:lnSpc>
        <a:spcBef>
          <a:spcPct val="0"/>
        </a:spcBef>
        <a:spcAft>
          <a:spcPct val="0"/>
        </a:spcAft>
        <a:defRPr sz="5400" kern="1200" cap="all">
          <a:blipFill>
            <a:blip r:embed="rId14"/>
            <a:tile tx="6350" ty="-127000" sx="65000" sy="64000" flip="none" algn="tl"/>
          </a:blipFill>
          <a:latin typeface="+mj-lt"/>
          <a:ea typeface="+mj-ea"/>
          <a:cs typeface="+mj-cs"/>
        </a:defRPr>
      </a:lvl1pPr>
      <a:lvl2pPr algn="l" rtl="0" fontAlgn="base">
        <a:lnSpc>
          <a:spcPct val="90000"/>
        </a:lnSpc>
        <a:spcBef>
          <a:spcPct val="0"/>
        </a:spcBef>
        <a:spcAft>
          <a:spcPct val="0"/>
        </a:spcAft>
        <a:defRPr sz="5400">
          <a:solidFill>
            <a:schemeClr val="tx1"/>
          </a:solidFill>
          <a:latin typeface="Rockwell Condensed" panose="02060603050405020104" pitchFamily="18" charset="77"/>
        </a:defRPr>
      </a:lvl2pPr>
      <a:lvl3pPr algn="l" rtl="0" fontAlgn="base">
        <a:lnSpc>
          <a:spcPct val="90000"/>
        </a:lnSpc>
        <a:spcBef>
          <a:spcPct val="0"/>
        </a:spcBef>
        <a:spcAft>
          <a:spcPct val="0"/>
        </a:spcAft>
        <a:defRPr sz="5400">
          <a:solidFill>
            <a:schemeClr val="tx1"/>
          </a:solidFill>
          <a:latin typeface="Rockwell Condensed" panose="02060603050405020104" pitchFamily="18" charset="77"/>
        </a:defRPr>
      </a:lvl3pPr>
      <a:lvl4pPr algn="l" rtl="0" fontAlgn="base">
        <a:lnSpc>
          <a:spcPct val="90000"/>
        </a:lnSpc>
        <a:spcBef>
          <a:spcPct val="0"/>
        </a:spcBef>
        <a:spcAft>
          <a:spcPct val="0"/>
        </a:spcAft>
        <a:defRPr sz="5400">
          <a:solidFill>
            <a:schemeClr val="tx1"/>
          </a:solidFill>
          <a:latin typeface="Rockwell Condensed" panose="02060603050405020104" pitchFamily="18" charset="77"/>
        </a:defRPr>
      </a:lvl4pPr>
      <a:lvl5pPr algn="l" rtl="0" fontAlgn="base">
        <a:lnSpc>
          <a:spcPct val="90000"/>
        </a:lnSpc>
        <a:spcBef>
          <a:spcPct val="0"/>
        </a:spcBef>
        <a:spcAft>
          <a:spcPct val="0"/>
        </a:spcAft>
        <a:defRPr sz="5400">
          <a:solidFill>
            <a:schemeClr val="tx1"/>
          </a:solidFill>
          <a:latin typeface="Rockwell Condensed" panose="02060603050405020104" pitchFamily="18" charset="77"/>
        </a:defRPr>
      </a:lvl5pPr>
      <a:lvl6pPr marL="457200" algn="l" rtl="0" fontAlgn="base">
        <a:lnSpc>
          <a:spcPct val="90000"/>
        </a:lnSpc>
        <a:spcBef>
          <a:spcPct val="0"/>
        </a:spcBef>
        <a:spcAft>
          <a:spcPct val="0"/>
        </a:spcAft>
        <a:defRPr sz="5400">
          <a:solidFill>
            <a:schemeClr val="tx1"/>
          </a:solidFill>
          <a:latin typeface="Rockwell Condensed" panose="02060603050405020104" pitchFamily="18" charset="77"/>
        </a:defRPr>
      </a:lvl6pPr>
      <a:lvl7pPr marL="914400" algn="l" rtl="0" fontAlgn="base">
        <a:lnSpc>
          <a:spcPct val="90000"/>
        </a:lnSpc>
        <a:spcBef>
          <a:spcPct val="0"/>
        </a:spcBef>
        <a:spcAft>
          <a:spcPct val="0"/>
        </a:spcAft>
        <a:defRPr sz="5400">
          <a:solidFill>
            <a:schemeClr val="tx1"/>
          </a:solidFill>
          <a:latin typeface="Rockwell Condensed" panose="02060603050405020104" pitchFamily="18" charset="77"/>
        </a:defRPr>
      </a:lvl7pPr>
      <a:lvl8pPr marL="1371600" algn="l" rtl="0" fontAlgn="base">
        <a:lnSpc>
          <a:spcPct val="90000"/>
        </a:lnSpc>
        <a:spcBef>
          <a:spcPct val="0"/>
        </a:spcBef>
        <a:spcAft>
          <a:spcPct val="0"/>
        </a:spcAft>
        <a:defRPr sz="5400">
          <a:solidFill>
            <a:schemeClr val="tx1"/>
          </a:solidFill>
          <a:latin typeface="Rockwell Condensed" panose="02060603050405020104" pitchFamily="18" charset="77"/>
        </a:defRPr>
      </a:lvl8pPr>
      <a:lvl9pPr marL="1828800" algn="l" rtl="0" fontAlgn="base">
        <a:lnSpc>
          <a:spcPct val="90000"/>
        </a:lnSpc>
        <a:spcBef>
          <a:spcPct val="0"/>
        </a:spcBef>
        <a:spcAft>
          <a:spcPct val="0"/>
        </a:spcAft>
        <a:defRPr sz="5400">
          <a:solidFill>
            <a:schemeClr val="tx1"/>
          </a:solidFill>
          <a:latin typeface="Rockwell Condensed" panose="02060603050405020104" pitchFamily="18" charset="77"/>
        </a:defRPr>
      </a:lvl9pPr>
    </p:titleStyle>
    <p:bodyStyle>
      <a:lvl1pPr marL="182563" indent="-182563" algn="l" rtl="0" fontAlgn="base">
        <a:lnSpc>
          <a:spcPct val="90000"/>
        </a:lnSpc>
        <a:spcBef>
          <a:spcPts val="1200"/>
        </a:spcBef>
        <a:spcAft>
          <a:spcPct val="0"/>
        </a:spcAft>
        <a:buClr>
          <a:srgbClr val="9E3611"/>
        </a:buClr>
        <a:buSzPct val="85000"/>
        <a:buFont typeface="Wingdings" pitchFamily="2" charset="2"/>
        <a:buChar char="§"/>
        <a:defRPr sz="2000" kern="1200">
          <a:solidFill>
            <a:schemeClr val="tx1"/>
          </a:solidFill>
          <a:latin typeface="+mn-lt"/>
          <a:ea typeface="+mn-ea"/>
          <a:cs typeface="+mn-cs"/>
        </a:defRPr>
      </a:lvl1pPr>
      <a:lvl2pPr marL="457200" indent="-182563" algn="l" rtl="0" fontAlgn="base">
        <a:lnSpc>
          <a:spcPct val="90000"/>
        </a:lnSpc>
        <a:spcBef>
          <a:spcPts val="400"/>
        </a:spcBef>
        <a:spcAft>
          <a:spcPts val="200"/>
        </a:spcAft>
        <a:buClr>
          <a:srgbClr val="9E3611"/>
        </a:buClr>
        <a:buSzPct val="85000"/>
        <a:buFont typeface="Wingdings" pitchFamily="2" charset="2"/>
        <a:buChar char="§"/>
        <a:defRPr kern="1200">
          <a:solidFill>
            <a:schemeClr val="tx1"/>
          </a:solidFill>
          <a:latin typeface="+mn-lt"/>
          <a:ea typeface="+mn-ea"/>
          <a:cs typeface="+mn-cs"/>
        </a:defRPr>
      </a:lvl2pPr>
      <a:lvl3pPr marL="730250" indent="-182563" algn="l" rtl="0" fontAlgn="base">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3pPr>
      <a:lvl4pPr marL="1004888" indent="-182563" algn="l" rtl="0" fontAlgn="base">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4pPr>
      <a:lvl5pPr marL="1279525" indent="-182563" algn="l" rtl="0" fontAlgn="base">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1.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hyperlink" Target="https://www.bbc.com/travel/article/20210623-canadas-little-known-russian-sect" TargetMode="External"/><Relationship Id="rId3" Type="http://schemas.openxmlformats.org/officeDocument/2006/relationships/slideLayout" Target="../slideLayouts/slideLayout2.xml"/><Relationship Id="rId7" Type="http://schemas.openxmlformats.org/officeDocument/2006/relationships/hyperlink" Target="https://www.bloodoflifecollective.org/?fbclid=IwAR3QFVNcw8VqYbwP5dIJBjOiVlqqpuiPFkiTw1_hy4DQzDUmwnkMVrx119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keepingthesinixtway.ca/" TargetMode="External"/><Relationship Id="rId5" Type="http://schemas.openxmlformats.org/officeDocument/2006/relationships/hyperlink" Target="https://sinixt.org/history" TargetMode="External"/><Relationship Id="rId10" Type="http://schemas.openxmlformats.org/officeDocument/2006/relationships/image" Target="../media/image5.png"/><Relationship Id="rId4" Type="http://schemas.openxmlformats.org/officeDocument/2006/relationships/notesSlide" Target="../notesSlides/notesSlide18.xml"/><Relationship Id="rId9" Type="http://schemas.openxmlformats.org/officeDocument/2006/relationships/hyperlink" Target="https://headwaterspodcast.com/episode/episode-3-doukhobor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sinixt.or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trailtimes.ca/community/historic-maps-reveal-obscure-arrow-lake-place-name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B8A8-D95D-767E-3ED8-1D10D690726F}"/>
              </a:ext>
            </a:extLst>
          </p:cNvPr>
          <p:cNvSpPr>
            <a:spLocks noGrp="1"/>
          </p:cNvSpPr>
          <p:nvPr>
            <p:ph type="ctrTitle"/>
          </p:nvPr>
        </p:nvSpPr>
        <p:spPr/>
        <p:txBody>
          <a:bodyPr/>
          <a:lstStyle/>
          <a:p>
            <a:r>
              <a:rPr lang="en-US" sz="8800" dirty="0"/>
              <a:t>Linguistic Landscapes</a:t>
            </a:r>
          </a:p>
        </p:txBody>
      </p:sp>
      <p:sp>
        <p:nvSpPr>
          <p:cNvPr id="3" name="Subtitle 2">
            <a:extLst>
              <a:ext uri="{FF2B5EF4-FFF2-40B4-BE49-F238E27FC236}">
                <a16:creationId xmlns:a16="http://schemas.microsoft.com/office/drawing/2014/main" id="{1964341A-6702-498C-6506-FDD4A6323085}"/>
              </a:ext>
            </a:extLst>
          </p:cNvPr>
          <p:cNvSpPr>
            <a:spLocks noGrp="1"/>
          </p:cNvSpPr>
          <p:nvPr>
            <p:ph type="subTitle" idx="1"/>
          </p:nvPr>
        </p:nvSpPr>
        <p:spPr>
          <a:xfrm>
            <a:off x="1069848" y="4389120"/>
            <a:ext cx="7891272" cy="1762298"/>
          </a:xfrm>
        </p:spPr>
        <p:txBody>
          <a:bodyPr>
            <a:normAutofit/>
          </a:bodyPr>
          <a:lstStyle/>
          <a:p>
            <a:r>
              <a:rPr lang="en-US" dirty="0"/>
              <a:t>LLED 565: Land Based Literacies </a:t>
            </a:r>
          </a:p>
          <a:p>
            <a:r>
              <a:rPr lang="en-US" dirty="0"/>
              <a:t>Veronica Maclean</a:t>
            </a:r>
          </a:p>
          <a:p>
            <a:r>
              <a:rPr lang="en-US" dirty="0"/>
              <a:t>June 16, 2022</a:t>
            </a:r>
          </a:p>
          <a:p>
            <a:r>
              <a:rPr lang="en-US" dirty="0"/>
              <a:t>Drs. Melanie Wong &amp; Iris Berger</a:t>
            </a:r>
          </a:p>
          <a:p>
            <a:endParaRPr lang="en-US" dirty="0"/>
          </a:p>
          <a:p>
            <a:endParaRPr lang="en-US" dirty="0"/>
          </a:p>
        </p:txBody>
      </p:sp>
    </p:spTree>
    <p:extLst>
      <p:ext uri="{BB962C8B-B14F-4D97-AF65-F5344CB8AC3E}">
        <p14:creationId xmlns:p14="http://schemas.microsoft.com/office/powerpoint/2010/main" val="1338855499"/>
      </p:ext>
    </p:extLst>
  </p:cSld>
  <p:clrMapOvr>
    <a:masterClrMapping/>
  </p:clrMapOvr>
  <p:transition advClick="0" advTm="50000">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4B9FF-71B4-D32C-104A-8F845618874B}"/>
              </a:ext>
            </a:extLst>
          </p:cNvPr>
          <p:cNvPicPr>
            <a:picLocks noChangeAspect="1"/>
          </p:cNvPicPr>
          <p:nvPr/>
        </p:nvPicPr>
        <p:blipFill rotWithShape="1">
          <a:blip r:embed="rId5"/>
          <a:srcRect l="21123" r="36690"/>
          <a:stretch/>
        </p:blipFill>
        <p:spPr>
          <a:xfrm rot="5400000">
            <a:off x="2667000" y="-2667000"/>
            <a:ext cx="6858000" cy="12192000"/>
          </a:xfrm>
          <a:prstGeom prst="rect">
            <a:avLst/>
          </a:prstGeom>
        </p:spPr>
      </p:pic>
      <p:pic>
        <p:nvPicPr>
          <p:cNvPr id="6" name="Audio 5">
            <a:hlinkClick r:id="" action="ppaction://media"/>
            <a:extLst>
              <a:ext uri="{FF2B5EF4-FFF2-40B4-BE49-F238E27FC236}">
                <a16:creationId xmlns:a16="http://schemas.microsoft.com/office/drawing/2014/main" id="{09F34267-6053-E72C-96F3-927FC7D138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16437555"/>
      </p:ext>
    </p:extLst>
  </p:cSld>
  <p:clrMapOvr>
    <a:masterClrMapping/>
  </p:clrMapOvr>
  <p:transition advTm="78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2233D-5C9D-813C-750A-802E95381F4B}"/>
              </a:ext>
            </a:extLst>
          </p:cNvPr>
          <p:cNvPicPr>
            <a:picLocks noChangeAspect="1"/>
          </p:cNvPicPr>
          <p:nvPr/>
        </p:nvPicPr>
        <p:blipFill rotWithShape="1">
          <a:blip r:embed="rId5"/>
          <a:srcRect t="5048" b="7061"/>
          <a:stretch/>
        </p:blipFill>
        <p:spPr>
          <a:xfrm>
            <a:off x="20" y="10"/>
            <a:ext cx="12191980" cy="6857990"/>
          </a:xfrm>
          <a:prstGeom prst="rect">
            <a:avLst/>
          </a:prstGeom>
        </p:spPr>
      </p:pic>
      <p:pic>
        <p:nvPicPr>
          <p:cNvPr id="5" name="Audio 4">
            <a:hlinkClick r:id="" action="ppaction://media"/>
            <a:extLst>
              <a:ext uri="{FF2B5EF4-FFF2-40B4-BE49-F238E27FC236}">
                <a16:creationId xmlns:a16="http://schemas.microsoft.com/office/drawing/2014/main" id="{98DDAE20-DDC5-7789-BC07-F98E47CDE2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77975378"/>
      </p:ext>
    </p:extLst>
  </p:cSld>
  <p:clrMapOvr>
    <a:masterClrMapping/>
  </p:clrMapOvr>
  <p:transition advTm="192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Box 1">
            <a:extLst>
              <a:ext uri="{FF2B5EF4-FFF2-40B4-BE49-F238E27FC236}">
                <a16:creationId xmlns:a16="http://schemas.microsoft.com/office/drawing/2014/main" id="{9EDCCD6A-E176-5FA6-31E4-4517108EA319}"/>
              </a:ext>
            </a:extLst>
          </p:cNvPr>
          <p:cNvSpPr txBox="1">
            <a:spLocks noChangeArrowheads="1"/>
          </p:cNvSpPr>
          <p:nvPr/>
        </p:nvSpPr>
        <p:spPr bwMode="auto">
          <a:xfrm>
            <a:off x="2932113" y="452437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eaLnBrk="1" hangingPunct="1"/>
            <a:endParaRPr lang="en-US" altLang="en-US"/>
          </a:p>
        </p:txBody>
      </p:sp>
      <p:sp>
        <p:nvSpPr>
          <p:cNvPr id="3" name="Title 2">
            <a:extLst>
              <a:ext uri="{FF2B5EF4-FFF2-40B4-BE49-F238E27FC236}">
                <a16:creationId xmlns:a16="http://schemas.microsoft.com/office/drawing/2014/main" id="{6D6FEA6F-B909-3796-4973-875986425EBF}"/>
              </a:ext>
            </a:extLst>
          </p:cNvPr>
          <p:cNvSpPr>
            <a:spLocks noGrp="1"/>
          </p:cNvSpPr>
          <p:nvPr>
            <p:ph type="title"/>
          </p:nvPr>
        </p:nvSpPr>
        <p:spPr/>
        <p:txBody>
          <a:bodyPr/>
          <a:lstStyle/>
          <a:p>
            <a:pPr fontAlgn="auto">
              <a:spcAft>
                <a:spcPts val="0"/>
              </a:spcAft>
              <a:defRPr/>
            </a:pPr>
            <a:r>
              <a:rPr lang="en-US" dirty="0"/>
              <a:t>Entangled landscapes</a:t>
            </a:r>
          </a:p>
        </p:txBody>
      </p:sp>
      <p:sp>
        <p:nvSpPr>
          <p:cNvPr id="4" name="Text Placeholder 3">
            <a:extLst>
              <a:ext uri="{FF2B5EF4-FFF2-40B4-BE49-F238E27FC236}">
                <a16:creationId xmlns:a16="http://schemas.microsoft.com/office/drawing/2014/main" id="{F139E095-32A4-153D-A5FC-0EB5A2A81040}"/>
              </a:ext>
            </a:extLst>
          </p:cNvPr>
          <p:cNvSpPr>
            <a:spLocks noGrp="1"/>
          </p:cNvSpPr>
          <p:nvPr>
            <p:ph type="body" idx="1"/>
          </p:nvPr>
        </p:nvSpPr>
        <p:spPr>
          <a:xfrm>
            <a:off x="173038" y="5019675"/>
            <a:ext cx="11855450" cy="1617663"/>
          </a:xfrm>
        </p:spPr>
        <p:txBody>
          <a:bodyPr rtlCol="0">
            <a:normAutofit fontScale="85000" lnSpcReduction="10000"/>
          </a:bodyPr>
          <a:lstStyle/>
          <a:p>
            <a:pPr fontAlgn="auto">
              <a:spcAft>
                <a:spcPts val="0"/>
              </a:spcAft>
              <a:buClr>
                <a:schemeClr val="accent1">
                  <a:lumMod val="75000"/>
                </a:schemeClr>
              </a:buClr>
              <a:defRPr/>
            </a:pPr>
            <a:r>
              <a:rPr lang="en-CA" sz="2400" dirty="0">
                <a:latin typeface="Calibri" panose="020F0502020204030204" pitchFamily="34" charset="0"/>
                <a:ea typeface="Calibri" panose="020F0502020204030204" pitchFamily="34" charset="0"/>
                <a:cs typeface="Times New Roman" panose="02020603050405020304" pitchFamily="18" charset="0"/>
              </a:rPr>
              <a:t>Popova (2019) write</a:t>
            </a:r>
          </a:p>
          <a:p>
            <a:pPr fontAlgn="auto">
              <a:lnSpc>
                <a:spcPct val="160000"/>
              </a:lnSpc>
              <a:spcAft>
                <a:spcPts val="0"/>
              </a:spcAft>
              <a:buClr>
                <a:schemeClr val="accent1">
                  <a:lumMod val="75000"/>
                </a:schemeClr>
              </a:buClr>
              <a:defRPr/>
            </a:pPr>
            <a:r>
              <a:rPr lang="en-CA" sz="2400" dirty="0">
                <a:latin typeface="Calibri" panose="020F0502020204030204" pitchFamily="34" charset="0"/>
                <a:ea typeface="Calibri" panose="020F0502020204030204" pitchFamily="34" charset="0"/>
                <a:cs typeface="Times New Roman" panose="02020603050405020304" pitchFamily="18" charset="0"/>
              </a:rPr>
              <a:t>         “when we try to pick out anything by itself, we find it hitched to everything else in the universe”  										        (John Muir, 1883-1914). </a:t>
            </a:r>
          </a:p>
          <a:p>
            <a:pPr algn="ctr" fontAlgn="auto">
              <a:spcAft>
                <a:spcPts val="0"/>
              </a:spcAft>
              <a:buClr>
                <a:schemeClr val="accent1">
                  <a:lumMod val="75000"/>
                </a:schemeClr>
              </a:buClr>
              <a:defRPr/>
            </a:pPr>
            <a:endParaRPr lang="en-US" dirty="0"/>
          </a:p>
        </p:txBody>
      </p:sp>
      <p:pic>
        <p:nvPicPr>
          <p:cNvPr id="6" name="Audio 5">
            <a:hlinkClick r:id="" action="ppaction://media"/>
            <a:extLst>
              <a:ext uri="{FF2B5EF4-FFF2-40B4-BE49-F238E27FC236}">
                <a16:creationId xmlns:a16="http://schemas.microsoft.com/office/drawing/2014/main" id="{13ED1070-E1D5-36B6-57D4-3A4A98E364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cSld>
  <p:clrMapOvr>
    <a:masterClrMapping/>
  </p:clrMapOvr>
  <p:transition advTm="179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BB58B-7DD5-90C0-44F3-FDD513F71E87}"/>
              </a:ext>
            </a:extLst>
          </p:cNvPr>
          <p:cNvPicPr>
            <a:picLocks noChangeAspect="1"/>
          </p:cNvPicPr>
          <p:nvPr/>
        </p:nvPicPr>
        <p:blipFill rotWithShape="1">
          <a:blip r:embed="rId5"/>
          <a:srcRect l="11011" r="46801"/>
          <a:stretch/>
        </p:blipFill>
        <p:spPr>
          <a:xfrm rot="5400000">
            <a:off x="2667000" y="-2667000"/>
            <a:ext cx="6858000" cy="12192000"/>
          </a:xfrm>
          <a:prstGeom prst="rect">
            <a:avLst/>
          </a:prstGeom>
        </p:spPr>
      </p:pic>
      <p:pic>
        <p:nvPicPr>
          <p:cNvPr id="5" name="Audio 4">
            <a:hlinkClick r:id="" action="ppaction://media"/>
            <a:extLst>
              <a:ext uri="{FF2B5EF4-FFF2-40B4-BE49-F238E27FC236}">
                <a16:creationId xmlns:a16="http://schemas.microsoft.com/office/drawing/2014/main" id="{806AA600-06E4-6E9E-A279-1AE6D1AFB2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00751933"/>
      </p:ext>
    </p:extLst>
  </p:cSld>
  <p:clrMapOvr>
    <a:masterClrMapping/>
  </p:clrMapOvr>
  <p:transition advTm="236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AE534F0-6BBB-3A84-6AE7-C8AE2F95837B}"/>
              </a:ext>
            </a:extLst>
          </p:cNvPr>
          <p:cNvPicPr>
            <a:picLocks noChangeAspect="1"/>
          </p:cNvPicPr>
          <p:nvPr/>
        </p:nvPicPr>
        <p:blipFill rotWithShape="1">
          <a:blip r:embed="rId5">
            <a:duotone>
              <a:schemeClr val="bg2">
                <a:shade val="45000"/>
                <a:satMod val="135000"/>
              </a:schemeClr>
              <a:prstClr val="white"/>
            </a:duotone>
          </a:blip>
          <a:srcRect t="14565" b="6679"/>
          <a:stretch/>
        </p:blipFill>
        <p:spPr>
          <a:xfrm rot="5400000">
            <a:off x="-1403603" y="1403607"/>
            <a:ext cx="6857999" cy="4050789"/>
          </a:xfrm>
          <a:prstGeom prst="rect">
            <a:avLst/>
          </a:prstGeom>
        </p:spPr>
      </p:pic>
      <p:pic>
        <p:nvPicPr>
          <p:cNvPr id="13" name="Picture 12">
            <a:extLst>
              <a:ext uri="{FF2B5EF4-FFF2-40B4-BE49-F238E27FC236}">
                <a16:creationId xmlns:a16="http://schemas.microsoft.com/office/drawing/2014/main" id="{5CEE96B5-FC0F-63CC-0754-DDEC8E7E90C1}"/>
              </a:ext>
            </a:extLst>
          </p:cNvPr>
          <p:cNvPicPr>
            <a:picLocks noChangeAspect="1"/>
          </p:cNvPicPr>
          <p:nvPr/>
        </p:nvPicPr>
        <p:blipFill rotWithShape="1">
          <a:blip r:embed="rId6">
            <a:duotone>
              <a:schemeClr val="bg2">
                <a:shade val="45000"/>
                <a:satMod val="135000"/>
              </a:schemeClr>
              <a:prstClr val="white"/>
            </a:duotone>
          </a:blip>
          <a:srcRect t="20889"/>
          <a:stretch/>
        </p:blipFill>
        <p:spPr>
          <a:xfrm rot="5400000">
            <a:off x="2656328" y="1394456"/>
            <a:ext cx="6858000" cy="4069082"/>
          </a:xfrm>
          <a:prstGeom prst="rect">
            <a:avLst/>
          </a:prstGeom>
        </p:spPr>
      </p:pic>
      <p:pic>
        <p:nvPicPr>
          <p:cNvPr id="17" name="Picture 16">
            <a:extLst>
              <a:ext uri="{FF2B5EF4-FFF2-40B4-BE49-F238E27FC236}">
                <a16:creationId xmlns:a16="http://schemas.microsoft.com/office/drawing/2014/main" id="{26529C67-950C-89EC-02D8-5415A9BA81C1}"/>
              </a:ext>
            </a:extLst>
          </p:cNvPr>
          <p:cNvPicPr>
            <a:picLocks noChangeAspect="1"/>
          </p:cNvPicPr>
          <p:nvPr/>
        </p:nvPicPr>
        <p:blipFill rotWithShape="1">
          <a:blip r:embed="rId7">
            <a:duotone>
              <a:schemeClr val="bg2">
                <a:shade val="45000"/>
                <a:satMod val="135000"/>
              </a:schemeClr>
              <a:prstClr val="white"/>
            </a:duotone>
          </a:blip>
          <a:srcRect t="21067"/>
          <a:stretch/>
        </p:blipFill>
        <p:spPr>
          <a:xfrm rot="5400000">
            <a:off x="6720838" y="1399029"/>
            <a:ext cx="6857999" cy="4059936"/>
          </a:xfrm>
          <a:prstGeom prst="rect">
            <a:avLst/>
          </a:prstGeom>
        </p:spPr>
      </p:pic>
      <p:sp>
        <p:nvSpPr>
          <p:cNvPr id="2" name="TextBox 1">
            <a:extLst>
              <a:ext uri="{FF2B5EF4-FFF2-40B4-BE49-F238E27FC236}">
                <a16:creationId xmlns:a16="http://schemas.microsoft.com/office/drawing/2014/main" id="{60BA83EB-DFDE-6349-98B4-8D7B77FB1814}"/>
              </a:ext>
            </a:extLst>
          </p:cNvPr>
          <p:cNvSpPr txBox="1"/>
          <p:nvPr/>
        </p:nvSpPr>
        <p:spPr>
          <a:xfrm>
            <a:off x="484188" y="171450"/>
            <a:ext cx="11145837" cy="6057900"/>
          </a:xfrm>
          <a:prstGeom prst="rect">
            <a:avLst/>
          </a:prstGeom>
        </p:spPr>
        <p:txBody>
          <a:bodyPr>
            <a:normAutofit/>
          </a:bodyPr>
          <a:lstStyle/>
          <a:p>
            <a:pPr eaLnBrk="1" fontAlgn="auto" hangingPunct="1">
              <a:lnSpc>
                <a:spcPct val="90000"/>
              </a:lnSpc>
              <a:spcBef>
                <a:spcPts val="0"/>
              </a:spcBef>
              <a:spcAft>
                <a:spcPts val="600"/>
              </a:spcAft>
              <a:buClr>
                <a:schemeClr val="accent1">
                  <a:lumMod val="75000"/>
                </a:schemeClr>
              </a:buClr>
              <a:buSzPct val="85000"/>
              <a:defRPr/>
            </a:pPr>
            <a:r>
              <a:rPr lang="en-US" sz="3200" dirty="0">
                <a:latin typeface="+mn-lt"/>
              </a:rPr>
              <a:t>“The land remains remarkably beautiful to this day and largely untouched by human development, except for vestiges of Doukhobor communal orchards and abandoned brick and stone foundations…</a:t>
            </a:r>
          </a:p>
          <a:p>
            <a:pPr indent="-182880" eaLnBrk="1" fontAlgn="auto" hangingPunct="1">
              <a:lnSpc>
                <a:spcPct val="90000"/>
              </a:lnSpc>
              <a:spcBef>
                <a:spcPts val="0"/>
              </a:spcBef>
              <a:spcAft>
                <a:spcPts val="600"/>
              </a:spcAft>
              <a:buClr>
                <a:schemeClr val="accent1">
                  <a:lumMod val="75000"/>
                </a:schemeClr>
              </a:buClr>
              <a:buSzPct val="85000"/>
              <a:buFont typeface="Wingdings" pitchFamily="2" charset="2"/>
              <a:buChar char="§"/>
              <a:defRPr/>
            </a:pPr>
            <a:endParaRPr lang="en-US" sz="3200" dirty="0">
              <a:latin typeface="+mn-lt"/>
            </a:endParaRPr>
          </a:p>
          <a:p>
            <a:pPr eaLnBrk="1" fontAlgn="auto" hangingPunct="1">
              <a:lnSpc>
                <a:spcPct val="90000"/>
              </a:lnSpc>
              <a:spcBef>
                <a:spcPts val="0"/>
              </a:spcBef>
              <a:spcAft>
                <a:spcPts val="600"/>
              </a:spcAft>
              <a:buClr>
                <a:schemeClr val="accent1">
                  <a:lumMod val="75000"/>
                </a:schemeClr>
              </a:buClr>
              <a:buSzPct val="85000"/>
              <a:defRPr/>
            </a:pPr>
            <a:endParaRPr lang="en-US" sz="3200" dirty="0">
              <a:latin typeface="+mn-lt"/>
            </a:endParaRPr>
          </a:p>
          <a:p>
            <a:pPr eaLnBrk="1" fontAlgn="auto" hangingPunct="1">
              <a:lnSpc>
                <a:spcPct val="90000"/>
              </a:lnSpc>
              <a:spcBef>
                <a:spcPts val="0"/>
              </a:spcBef>
              <a:spcAft>
                <a:spcPts val="600"/>
              </a:spcAft>
              <a:buClr>
                <a:schemeClr val="accent1">
                  <a:lumMod val="75000"/>
                </a:schemeClr>
              </a:buClr>
              <a:buSzPct val="85000"/>
              <a:defRPr/>
            </a:pPr>
            <a:endParaRPr lang="en-US" sz="3200" dirty="0">
              <a:latin typeface="+mn-lt"/>
            </a:endParaRPr>
          </a:p>
          <a:p>
            <a:pPr eaLnBrk="1" fontAlgn="auto" hangingPunct="1">
              <a:lnSpc>
                <a:spcPct val="90000"/>
              </a:lnSpc>
              <a:spcBef>
                <a:spcPts val="0"/>
              </a:spcBef>
              <a:spcAft>
                <a:spcPts val="600"/>
              </a:spcAft>
              <a:buClr>
                <a:schemeClr val="accent1">
                  <a:lumMod val="75000"/>
                </a:schemeClr>
              </a:buClr>
              <a:buSzPct val="85000"/>
              <a:defRPr/>
            </a:pPr>
            <a:endParaRPr lang="en-US" sz="3200" dirty="0">
              <a:latin typeface="+mn-lt"/>
            </a:endParaRPr>
          </a:p>
          <a:p>
            <a:pPr eaLnBrk="1" fontAlgn="auto" hangingPunct="1">
              <a:lnSpc>
                <a:spcPct val="90000"/>
              </a:lnSpc>
              <a:spcBef>
                <a:spcPts val="0"/>
              </a:spcBef>
              <a:spcAft>
                <a:spcPts val="600"/>
              </a:spcAft>
              <a:buClr>
                <a:schemeClr val="accent1">
                  <a:lumMod val="75000"/>
                </a:schemeClr>
              </a:buClr>
              <a:buSzPct val="85000"/>
              <a:defRPr/>
            </a:pPr>
            <a:r>
              <a:rPr lang="en-US" sz="3200" dirty="0">
                <a:latin typeface="+mn-lt"/>
              </a:rPr>
              <a:t>A great deal of history is written in the ground”</a:t>
            </a:r>
          </a:p>
          <a:p>
            <a:pPr eaLnBrk="1" fontAlgn="auto" hangingPunct="1">
              <a:lnSpc>
                <a:spcPct val="90000"/>
              </a:lnSpc>
              <a:spcBef>
                <a:spcPts val="0"/>
              </a:spcBef>
              <a:spcAft>
                <a:spcPts val="600"/>
              </a:spcAft>
              <a:buClr>
                <a:schemeClr val="accent1">
                  <a:lumMod val="75000"/>
                </a:schemeClr>
              </a:buClr>
              <a:buSzPct val="85000"/>
              <a:defRPr/>
            </a:pPr>
            <a:endParaRPr lang="en-US" sz="3200" dirty="0">
              <a:latin typeface="+mn-lt"/>
            </a:endParaRPr>
          </a:p>
          <a:p>
            <a:pPr eaLnBrk="1" fontAlgn="auto" hangingPunct="1">
              <a:lnSpc>
                <a:spcPct val="90000"/>
              </a:lnSpc>
              <a:spcBef>
                <a:spcPts val="0"/>
              </a:spcBef>
              <a:spcAft>
                <a:spcPts val="600"/>
              </a:spcAft>
              <a:buClr>
                <a:schemeClr val="accent1">
                  <a:lumMod val="75000"/>
                </a:schemeClr>
              </a:buClr>
              <a:buSzPct val="85000"/>
              <a:defRPr/>
            </a:pPr>
            <a:r>
              <a:rPr lang="en-US" sz="3200" dirty="0">
                <a:latin typeface="+mn-lt"/>
              </a:rPr>
              <a:t> (Wilkinson &amp; Duff, 2012, p. 54).</a:t>
            </a:r>
          </a:p>
        </p:txBody>
      </p:sp>
      <p:pic>
        <p:nvPicPr>
          <p:cNvPr id="5" name="Audio 4">
            <a:hlinkClick r:id="" action="ppaction://media"/>
            <a:extLst>
              <a:ext uri="{FF2B5EF4-FFF2-40B4-BE49-F238E27FC236}">
                <a16:creationId xmlns:a16="http://schemas.microsoft.com/office/drawing/2014/main" id="{4083E50D-76D3-323C-B82D-D7840EA183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cSld>
  <p:clrMapOvr>
    <a:overrideClrMapping bg1="dk1" tx1="lt1" bg2="dk2" tx2="lt2" accent1="accent1" accent2="accent2" accent3="accent3" accent4="accent4" accent5="accent5" accent6="accent6" hlink="hlink" folHlink="folHlink"/>
  </p:clrMapOvr>
  <p:transition advTm="205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1852E-C139-E687-35CE-ED7CFACE8FF3}"/>
              </a:ext>
            </a:extLst>
          </p:cNvPr>
          <p:cNvPicPr>
            <a:picLocks noChangeAspect="1"/>
          </p:cNvPicPr>
          <p:nvPr/>
        </p:nvPicPr>
        <p:blipFill rotWithShape="1">
          <a:blip r:embed="rId5"/>
          <a:srcRect l="20631" r="37181"/>
          <a:stretch/>
        </p:blipFill>
        <p:spPr>
          <a:xfrm rot="5400000">
            <a:off x="2667000" y="-2667000"/>
            <a:ext cx="6858000" cy="12192000"/>
          </a:xfrm>
          <a:prstGeom prst="rect">
            <a:avLst/>
          </a:prstGeom>
        </p:spPr>
      </p:pic>
      <p:pic>
        <p:nvPicPr>
          <p:cNvPr id="5" name="Audio 4">
            <a:hlinkClick r:id="" action="ppaction://media"/>
            <a:extLst>
              <a:ext uri="{FF2B5EF4-FFF2-40B4-BE49-F238E27FC236}">
                <a16:creationId xmlns:a16="http://schemas.microsoft.com/office/drawing/2014/main" id="{AC5F75E3-0AD6-F753-25C9-31CC7DA1E9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14155170"/>
      </p:ext>
    </p:extLst>
  </p:cSld>
  <p:clrMapOvr>
    <a:masterClrMapping/>
  </p:clrMapOvr>
  <p:transition advTm="217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0FC1BB7C-9A6F-C590-7F9B-EABB1A858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50899" y="903287"/>
            <a:ext cx="6805612"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3">
            <a:extLst>
              <a:ext uri="{FF2B5EF4-FFF2-40B4-BE49-F238E27FC236}">
                <a16:creationId xmlns:a16="http://schemas.microsoft.com/office/drawing/2014/main" id="{33956447-A938-6804-12D7-FF9743B70A1B}"/>
              </a:ext>
            </a:extLst>
          </p:cNvPr>
          <p:cNvSpPr txBox="1">
            <a:spLocks noChangeArrowheads="1"/>
          </p:cNvSpPr>
          <p:nvPr/>
        </p:nvSpPr>
        <p:spPr bwMode="auto">
          <a:xfrm>
            <a:off x="6437313" y="15414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eaLnBrk="1" hangingPunct="1"/>
            <a:endParaRPr lang="en-US" altLang="en-US"/>
          </a:p>
        </p:txBody>
      </p:sp>
      <p:sp>
        <p:nvSpPr>
          <p:cNvPr id="21507" name="TextBox 4">
            <a:extLst>
              <a:ext uri="{FF2B5EF4-FFF2-40B4-BE49-F238E27FC236}">
                <a16:creationId xmlns:a16="http://schemas.microsoft.com/office/drawing/2014/main" id="{F3801527-C228-4A0F-F26A-5F08F4F434EE}"/>
              </a:ext>
            </a:extLst>
          </p:cNvPr>
          <p:cNvSpPr txBox="1">
            <a:spLocks noChangeArrowheads="1"/>
          </p:cNvSpPr>
          <p:nvPr/>
        </p:nvSpPr>
        <p:spPr bwMode="auto">
          <a:xfrm>
            <a:off x="5727700" y="228600"/>
            <a:ext cx="546893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algn="ctr" eaLnBrk="1" hangingPunct="1"/>
            <a:r>
              <a:rPr lang="en-US" altLang="en-US" sz="4000" dirty="0"/>
              <a:t>Reconciliation Stone</a:t>
            </a:r>
          </a:p>
          <a:p>
            <a:pPr eaLnBrk="1" hangingPunct="1">
              <a:lnSpc>
                <a:spcPct val="150000"/>
              </a:lnSpc>
            </a:pPr>
            <a:endParaRPr lang="en-US" altLang="en-US" dirty="0"/>
          </a:p>
          <a:p>
            <a:pPr eaLnBrk="1" hangingPunct="1">
              <a:lnSpc>
                <a:spcPct val="150000"/>
              </a:lnSpc>
            </a:pPr>
            <a:r>
              <a:rPr lang="en-US" altLang="en-US" dirty="0"/>
              <a:t>“On the early afternoon of 2 October 2009, some fifty to sixty people gathered for the unveiling of the memorial stone and also to witness one other historic moment – John Verigin’s public apology to </a:t>
            </a:r>
            <a:r>
              <a:rPr lang="en-US" altLang="en-US" dirty="0" err="1"/>
              <a:t>Lawney</a:t>
            </a:r>
            <a:r>
              <a:rPr lang="en-US" altLang="en-US" dirty="0"/>
              <a:t> Reyes and his family for any harm the Doukhobors had caused to the Sinixt people”(Wilkinson &amp; Duff, 2012, p. 54).</a:t>
            </a:r>
          </a:p>
          <a:p>
            <a:pPr eaLnBrk="1" hangingPunct="1"/>
            <a:endParaRPr lang="en-US" altLang="en-US" dirty="0"/>
          </a:p>
          <a:p>
            <a:pPr eaLnBrk="1" hangingPunct="1">
              <a:lnSpc>
                <a:spcPct val="150000"/>
              </a:lnSpc>
            </a:pPr>
            <a:endParaRPr lang="en-CA" altLang="en-US" sz="1600" dirty="0"/>
          </a:p>
          <a:p>
            <a:pPr eaLnBrk="1" hangingPunct="1"/>
            <a:endParaRPr lang="en-US" altLang="en-US" dirty="0"/>
          </a:p>
        </p:txBody>
      </p:sp>
      <p:pic>
        <p:nvPicPr>
          <p:cNvPr id="5" name="Audio 4">
            <a:hlinkClick r:id="" action="ppaction://media"/>
            <a:extLst>
              <a:ext uri="{FF2B5EF4-FFF2-40B4-BE49-F238E27FC236}">
                <a16:creationId xmlns:a16="http://schemas.microsoft.com/office/drawing/2014/main" id="{0D8BBC59-BAE8-8723-2070-ED0FAA28C5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p:transition advTm="321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462C82-5BD1-FB8C-8EFF-9538857D14FC}"/>
              </a:ext>
            </a:extLst>
          </p:cNvPr>
          <p:cNvPicPr>
            <a:picLocks noChangeAspect="1"/>
          </p:cNvPicPr>
          <p:nvPr/>
        </p:nvPicPr>
        <p:blipFill rotWithShape="1">
          <a:blip r:embed="rId5"/>
          <a:srcRect l="12205" r="45607"/>
          <a:stretch/>
        </p:blipFill>
        <p:spPr>
          <a:xfrm rot="5400000">
            <a:off x="2667000" y="-2667000"/>
            <a:ext cx="6858000" cy="12192000"/>
          </a:xfrm>
          <a:prstGeom prst="rect">
            <a:avLst/>
          </a:prstGeom>
        </p:spPr>
      </p:pic>
      <p:pic>
        <p:nvPicPr>
          <p:cNvPr id="6" name="Audio 5">
            <a:hlinkClick r:id="" action="ppaction://media"/>
            <a:extLst>
              <a:ext uri="{FF2B5EF4-FFF2-40B4-BE49-F238E27FC236}">
                <a16:creationId xmlns:a16="http://schemas.microsoft.com/office/drawing/2014/main" id="{72FF97D8-4290-85C3-C78C-7272216464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55179729"/>
      </p:ext>
    </p:extLst>
  </p:cSld>
  <p:clrMapOvr>
    <a:masterClrMapping/>
  </p:clrMapOvr>
  <p:transition advTm="150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7EAC6-1DF2-E19C-7AC4-028B5F830BE8}"/>
              </a:ext>
            </a:extLst>
          </p:cNvPr>
          <p:cNvPicPr>
            <a:picLocks noChangeAspect="1"/>
          </p:cNvPicPr>
          <p:nvPr/>
        </p:nvPicPr>
        <p:blipFill rotWithShape="1">
          <a:blip r:embed="rId5"/>
          <a:srcRect r="57813"/>
          <a:stretch/>
        </p:blipFill>
        <p:spPr>
          <a:xfrm rot="5400000">
            <a:off x="2667000" y="-2667000"/>
            <a:ext cx="6858000" cy="12192000"/>
          </a:xfrm>
          <a:prstGeom prst="rect">
            <a:avLst/>
          </a:prstGeom>
        </p:spPr>
      </p:pic>
      <p:pic>
        <p:nvPicPr>
          <p:cNvPr id="5" name="Audio 4">
            <a:hlinkClick r:id="" action="ppaction://media"/>
            <a:extLst>
              <a:ext uri="{FF2B5EF4-FFF2-40B4-BE49-F238E27FC236}">
                <a16:creationId xmlns:a16="http://schemas.microsoft.com/office/drawing/2014/main" id="{B7345C98-B147-B28B-D388-5C8D3611DB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88339711"/>
      </p:ext>
    </p:extLst>
  </p:cSld>
  <p:clrMapOvr>
    <a:masterClrMapping/>
  </p:clrMapOvr>
  <p:transition advTm="329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B8D8-5E0B-77E5-06E9-22DB3E07D697}"/>
              </a:ext>
            </a:extLst>
          </p:cNvPr>
          <p:cNvSpPr>
            <a:spLocks noGrp="1"/>
          </p:cNvSpPr>
          <p:nvPr>
            <p:ph type="title"/>
          </p:nvPr>
        </p:nvSpPr>
        <p:spPr>
          <a:xfrm>
            <a:off x="484900" y="346087"/>
            <a:ext cx="10560212" cy="900823"/>
          </a:xfrm>
        </p:spPr>
        <p:txBody>
          <a:bodyPr>
            <a:normAutofit fontScale="90000"/>
          </a:bodyPr>
          <a:lstStyle/>
          <a:p>
            <a:pPr fontAlgn="auto">
              <a:spcAft>
                <a:spcPts val="0"/>
              </a:spcAft>
              <a:defRPr/>
            </a:pPr>
            <a:r>
              <a:rPr lang="en-US" dirty="0"/>
              <a:t>The Questions I continue to think with…</a:t>
            </a:r>
          </a:p>
        </p:txBody>
      </p:sp>
      <p:sp>
        <p:nvSpPr>
          <p:cNvPr id="23554" name="Content Placeholder 2">
            <a:extLst>
              <a:ext uri="{FF2B5EF4-FFF2-40B4-BE49-F238E27FC236}">
                <a16:creationId xmlns:a16="http://schemas.microsoft.com/office/drawing/2014/main" id="{E74B34E4-5E73-B946-F48E-291294E44B91}"/>
              </a:ext>
            </a:extLst>
          </p:cNvPr>
          <p:cNvSpPr>
            <a:spLocks noGrp="1" noChangeArrowheads="1"/>
          </p:cNvSpPr>
          <p:nvPr>
            <p:ph idx="1"/>
          </p:nvPr>
        </p:nvSpPr>
        <p:spPr>
          <a:xfrm>
            <a:off x="484900" y="1246909"/>
            <a:ext cx="10404773" cy="5070763"/>
          </a:xfrm>
        </p:spPr>
        <p:txBody>
          <a:bodyPr/>
          <a:lstStyle/>
          <a:p>
            <a:r>
              <a:rPr lang="en-US" altLang="en-US" dirty="0"/>
              <a:t>How do I share the stories of others respectfully? ‘Canada’ as a colonizing machine has dismantled, destroyed, devastated many and much. With a heavy hand, it has severed People from their lands, livelihoods and homes.  </a:t>
            </a:r>
          </a:p>
          <a:p>
            <a:r>
              <a:rPr lang="en-US" altLang="en-US" dirty="0"/>
              <a:t> What is my responsibility as an individual and a ‘becoming academic/scholar’ in reconciliation and repatriation for these past lives/stories/histories? </a:t>
            </a:r>
          </a:p>
          <a:p>
            <a:r>
              <a:rPr lang="en-US" altLang="en-US" dirty="0"/>
              <a:t>‘and I also wonder about what  it means to </a:t>
            </a:r>
            <a:r>
              <a:rPr lang="en-US" altLang="en-US" b="1" dirty="0"/>
              <a:t>take</a:t>
            </a:r>
            <a:r>
              <a:rPr lang="en-US" altLang="en-US" dirty="0"/>
              <a:t> a photo, or </a:t>
            </a:r>
            <a:r>
              <a:rPr lang="en-US" altLang="en-US" b="1" dirty="0"/>
              <a:t>capture</a:t>
            </a:r>
            <a:r>
              <a:rPr lang="en-US" altLang="en-US" dirty="0"/>
              <a:t> an image? </a:t>
            </a:r>
            <a:endParaRPr lang="en-US" altLang="en-US" sz="2400" b="1" u="sng" dirty="0"/>
          </a:p>
          <a:p>
            <a:pPr marL="0" indent="0">
              <a:buNone/>
            </a:pPr>
            <a:r>
              <a:rPr lang="en-US" altLang="en-US" sz="2400" b="1" u="sng" dirty="0"/>
              <a:t>Resources for Sharing</a:t>
            </a:r>
          </a:p>
          <a:p>
            <a:pPr marL="0" indent="0">
              <a:buNone/>
            </a:pPr>
            <a:r>
              <a:rPr lang="en-US" altLang="en-US" dirty="0">
                <a:hlinkClick r:id="rId5"/>
              </a:rPr>
              <a:t>https://sinixt.org/history</a:t>
            </a:r>
            <a:endParaRPr lang="en-US" altLang="en-US" dirty="0"/>
          </a:p>
          <a:p>
            <a:pPr marL="0" indent="0">
              <a:buNone/>
            </a:pPr>
            <a:r>
              <a:rPr lang="en-US" altLang="en-US" dirty="0">
                <a:hlinkClick r:id="rId6"/>
              </a:rPr>
              <a:t>https://keepingthesinixtway.ca/</a:t>
            </a:r>
            <a:endParaRPr lang="en-US" altLang="en-US" dirty="0"/>
          </a:p>
          <a:p>
            <a:pPr marL="0" indent="0">
              <a:buNone/>
            </a:pPr>
            <a:r>
              <a:rPr lang="en-US" altLang="en-US" dirty="0">
                <a:hlinkClick r:id="rId7"/>
              </a:rPr>
              <a:t>https://www.bloodoflifecollective.org/?fbclid=IwAR3QFVNcw8VqYbwP5dIJBjOiVlqqpuiPFkiTw1_hy4DQzDUmwnkMVrx119s</a:t>
            </a:r>
            <a:endParaRPr lang="en-US" altLang="en-US" dirty="0"/>
          </a:p>
          <a:p>
            <a:pPr marL="0" indent="0">
              <a:buNone/>
            </a:pPr>
            <a:r>
              <a:rPr lang="en-US" altLang="en-US" dirty="0">
                <a:hlinkClick r:id="rId8"/>
              </a:rPr>
              <a:t>Doukhobors</a:t>
            </a:r>
            <a:endParaRPr lang="en-US" altLang="en-US" dirty="0"/>
          </a:p>
          <a:p>
            <a:pPr marL="0" indent="0">
              <a:buNone/>
            </a:pPr>
            <a:r>
              <a:rPr lang="en-US" altLang="en-US" dirty="0">
                <a:hlinkClick r:id="rId9"/>
              </a:rPr>
              <a:t>Headwaters: Doukhobor Lore</a:t>
            </a:r>
            <a:endParaRPr lang="en-US" altLang="en-US" dirty="0"/>
          </a:p>
        </p:txBody>
      </p:sp>
      <p:pic>
        <p:nvPicPr>
          <p:cNvPr id="5" name="Audio 4">
            <a:hlinkClick r:id="" action="ppaction://media"/>
            <a:extLst>
              <a:ext uri="{FF2B5EF4-FFF2-40B4-BE49-F238E27FC236}">
                <a16:creationId xmlns:a16="http://schemas.microsoft.com/office/drawing/2014/main" id="{D2EB13ED-E1D1-B8B4-6B66-49A00C5608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cSld>
  <p:clrMapOvr>
    <a:masterClrMapping/>
  </p:clrMapOvr>
  <p:transition advTm="437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FE2CE-C38C-A487-9EEA-5946C4CB10F8}"/>
              </a:ext>
            </a:extLst>
          </p:cNvPr>
          <p:cNvSpPr>
            <a:spLocks noGrp="1"/>
          </p:cNvSpPr>
          <p:nvPr>
            <p:ph type="ctrTitle"/>
          </p:nvPr>
        </p:nvSpPr>
        <p:spPr/>
        <p:txBody>
          <a:bodyPr/>
          <a:lstStyle/>
          <a:p>
            <a:pPr fontAlgn="auto">
              <a:spcAft>
                <a:spcPts val="0"/>
              </a:spcAft>
              <a:defRPr/>
            </a:pPr>
            <a:r>
              <a:rPr lang="en-US" sz="8800" dirty="0"/>
              <a:t>Linguistic landscapes</a:t>
            </a:r>
          </a:p>
        </p:txBody>
      </p:sp>
      <p:sp>
        <p:nvSpPr>
          <p:cNvPr id="3" name="Subtitle 2">
            <a:extLst>
              <a:ext uri="{FF2B5EF4-FFF2-40B4-BE49-F238E27FC236}">
                <a16:creationId xmlns:a16="http://schemas.microsoft.com/office/drawing/2014/main" id="{3F23E8F4-FDEE-68E9-D7D2-A9A49B9065A0}"/>
              </a:ext>
            </a:extLst>
          </p:cNvPr>
          <p:cNvSpPr>
            <a:spLocks noGrp="1"/>
          </p:cNvSpPr>
          <p:nvPr>
            <p:ph type="subTitle" idx="1"/>
          </p:nvPr>
        </p:nvSpPr>
        <p:spPr>
          <a:xfrm>
            <a:off x="890588" y="4625975"/>
            <a:ext cx="8621712" cy="1069975"/>
          </a:xfrm>
        </p:spPr>
        <p:txBody>
          <a:bodyPr rtlCol="0">
            <a:normAutofit fontScale="92500" lnSpcReduction="10000"/>
          </a:bodyPr>
          <a:lstStyle/>
          <a:p>
            <a:pPr fontAlgn="auto">
              <a:spcAft>
                <a:spcPts val="0"/>
              </a:spcAft>
              <a:buClr>
                <a:schemeClr val="accent1">
                  <a:lumMod val="75000"/>
                </a:schemeClr>
              </a:buClr>
              <a:defRPr/>
            </a:pPr>
            <a:r>
              <a:rPr lang="en-US" sz="2800" dirty="0"/>
              <a:t>Investigating “publicly visible bits of written language” with/in the landscape of </a:t>
            </a:r>
            <a:r>
              <a:rPr lang="en-US" sz="2800" dirty="0" err="1"/>
              <a:t>Kp</a:t>
            </a:r>
            <a:r>
              <a:rPr lang="en-US" sz="2800" dirty="0"/>
              <a:t>’ </a:t>
            </a:r>
            <a:r>
              <a:rPr lang="en-US" sz="2800" dirty="0" err="1"/>
              <a:t>itl</a:t>
            </a:r>
            <a:r>
              <a:rPr lang="en-US" sz="2800" dirty="0"/>
              <a:t>’ </a:t>
            </a:r>
            <a:r>
              <a:rPr lang="en-US" sz="2800" dirty="0" err="1"/>
              <a:t>els</a:t>
            </a:r>
            <a:r>
              <a:rPr lang="en-US" sz="2800" dirty="0"/>
              <a:t> /Brilliant (Blommaert &amp; </a:t>
            </a:r>
            <a:r>
              <a:rPr lang="en-US" sz="2800" dirty="0" err="1"/>
              <a:t>Maly</a:t>
            </a:r>
            <a:r>
              <a:rPr lang="en-US" sz="2800" dirty="0"/>
              <a:t>, 2016).</a:t>
            </a:r>
          </a:p>
        </p:txBody>
      </p:sp>
      <p:pic>
        <p:nvPicPr>
          <p:cNvPr id="13" name="Audio 12">
            <a:hlinkClick r:id="" action="ppaction://media"/>
            <a:extLst>
              <a:ext uri="{FF2B5EF4-FFF2-40B4-BE49-F238E27FC236}">
                <a16:creationId xmlns:a16="http://schemas.microsoft.com/office/drawing/2014/main" id="{F416E0F9-CFA5-F957-1C4E-EE8EC55EC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cSld>
  <p:clrMapOvr>
    <a:masterClrMapping/>
  </p:clrMapOvr>
  <p:transition spd="slow" advTm="136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3">
            <a:extLst>
              <a:ext uri="{FF2B5EF4-FFF2-40B4-BE49-F238E27FC236}">
                <a16:creationId xmlns:a16="http://schemas.microsoft.com/office/drawing/2014/main" id="{0D77E9CE-3BFA-BA8E-68B9-9FBFB2E9210B}"/>
              </a:ext>
            </a:extLst>
          </p:cNvPr>
          <p:cNvSpPr txBox="1">
            <a:spLocks noChangeArrowheads="1"/>
          </p:cNvSpPr>
          <p:nvPr/>
        </p:nvSpPr>
        <p:spPr bwMode="auto">
          <a:xfrm>
            <a:off x="107950" y="331788"/>
            <a:ext cx="11779250"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algn="ctr" eaLnBrk="1" hangingPunct="1"/>
            <a:r>
              <a:rPr lang="en-US" altLang="en-US" sz="1400" dirty="0"/>
              <a:t>References </a:t>
            </a:r>
          </a:p>
          <a:p>
            <a:pPr eaLnBrk="1" hangingPunct="1"/>
            <a:endParaRPr lang="en-US" altLang="en-US" dirty="0"/>
          </a:p>
          <a:p>
            <a:pPr eaLnBrk="1" hangingPunct="1">
              <a:lnSpc>
                <a:spcPct val="150000"/>
              </a:lnSpc>
            </a:pPr>
            <a:r>
              <a:rPr lang="en-US" altLang="en-US" sz="1200" dirty="0">
                <a:latin typeface="Times New Roman" panose="02020603050405020304" pitchFamily="18" charset="0"/>
                <a:cs typeface="Times New Roman" panose="02020603050405020304" pitchFamily="18" charset="0"/>
              </a:rPr>
              <a:t>Autonomous Sinixt </a:t>
            </a:r>
            <a:r>
              <a:rPr lang="en-CA" altLang="en-US" sz="1200" dirty="0">
                <a:solidFill>
                  <a:srgbClr val="0A0A0A"/>
                </a:solidFill>
                <a:latin typeface="Times New Roman" panose="02020603050405020304" pitchFamily="18" charset="0"/>
                <a:cs typeface="Times New Roman" panose="02020603050405020304" pitchFamily="18" charset="0"/>
              </a:rPr>
              <a:t>Sinixt </a:t>
            </a:r>
            <a:r>
              <a:rPr lang="en-CA" altLang="en-US" sz="1200" dirty="0" err="1">
                <a:solidFill>
                  <a:srgbClr val="0A0A0A"/>
                </a:solidFill>
                <a:latin typeface="Times New Roman" panose="02020603050405020304" pitchFamily="18" charset="0"/>
                <a:cs typeface="Times New Roman" panose="02020603050405020304" pitchFamily="18" charset="0"/>
              </a:rPr>
              <a:t>Smum</a:t>
            </a:r>
            <a:r>
              <a:rPr lang="en-CA" altLang="en-US" sz="1200" dirty="0">
                <a:solidFill>
                  <a:srgbClr val="0A0A0A"/>
                </a:solidFill>
                <a:latin typeface="Times New Roman" panose="02020603050405020304" pitchFamily="18" charset="0"/>
                <a:cs typeface="Times New Roman" panose="02020603050405020304" pitchFamily="18" charset="0"/>
              </a:rPr>
              <a:t> </a:t>
            </a:r>
            <a:r>
              <a:rPr lang="en-CA" altLang="en-US" sz="1200" dirty="0" err="1">
                <a:solidFill>
                  <a:srgbClr val="0A0A0A"/>
                </a:solidFill>
                <a:latin typeface="Times New Roman" panose="02020603050405020304" pitchFamily="18" charset="0"/>
                <a:cs typeface="Times New Roman" panose="02020603050405020304" pitchFamily="18" charset="0"/>
              </a:rPr>
              <a:t>Iem</a:t>
            </a:r>
            <a:r>
              <a:rPr lang="en-CA" altLang="en-US" sz="1200" dirty="0">
                <a:solidFill>
                  <a:srgbClr val="0A0A0A"/>
                </a:solidFill>
                <a:latin typeface="Times New Roman" panose="02020603050405020304" pitchFamily="18" charset="0"/>
                <a:cs typeface="Times New Roman" panose="02020603050405020304" pitchFamily="18" charset="0"/>
              </a:rPr>
              <a:t> (2022). The Autonomous Sinixt. </a:t>
            </a:r>
            <a:r>
              <a:rPr lang="en-CA" altLang="en-US" sz="1200" dirty="0">
                <a:solidFill>
                  <a:srgbClr val="0A0A0A"/>
                </a:solidFill>
                <a:latin typeface="Times New Roman" panose="02020603050405020304" pitchFamily="18" charset="0"/>
                <a:cs typeface="Times New Roman" panose="02020603050405020304" pitchFamily="18" charset="0"/>
                <a:hlinkClick r:id="rId3"/>
              </a:rPr>
              <a:t>https://sinixt.org/</a:t>
            </a:r>
            <a:endParaRPr lang="en-CA" altLang="en-US" sz="1200" dirty="0">
              <a:solidFill>
                <a:srgbClr val="0A0A0A"/>
              </a:solidFill>
              <a:latin typeface="Times New Roman" panose="02020603050405020304" pitchFamily="18" charset="0"/>
              <a:cs typeface="Times New Roman" panose="02020603050405020304" pitchFamily="18" charset="0"/>
            </a:endParaRPr>
          </a:p>
          <a:p>
            <a:pPr eaLnBrk="1" hangingPunct="1">
              <a:lnSpc>
                <a:spcPct val="150000"/>
              </a:lnSpc>
            </a:pPr>
            <a:r>
              <a:rPr lang="en-CA" altLang="en-US" sz="1200" dirty="0">
                <a:solidFill>
                  <a:srgbClr val="2D3B45"/>
                </a:solidFill>
                <a:latin typeface="Lato Extended"/>
              </a:rPr>
              <a:t>Blommaert, J. &amp; </a:t>
            </a:r>
            <a:r>
              <a:rPr lang="en-CA" altLang="en-US" sz="1200" dirty="0" err="1">
                <a:solidFill>
                  <a:srgbClr val="2D3B45"/>
                </a:solidFill>
                <a:latin typeface="Lato Extended"/>
              </a:rPr>
              <a:t>Maly</a:t>
            </a:r>
            <a:r>
              <a:rPr lang="en-CA" altLang="en-US" sz="1200" dirty="0">
                <a:solidFill>
                  <a:srgbClr val="2D3B45"/>
                </a:solidFill>
                <a:latin typeface="Lato Extended"/>
              </a:rPr>
              <a:t>, I. (2016). Ethnographic linguistic landscape analysis and social change: A case study. In Arnaut, K., Blommaert, J., Rampton, B. and </a:t>
            </a:r>
            <a:r>
              <a:rPr lang="en-CA" altLang="en-US" sz="1200" dirty="0" err="1">
                <a:solidFill>
                  <a:srgbClr val="2D3B45"/>
                </a:solidFill>
                <a:latin typeface="Lato Extended"/>
              </a:rPr>
              <a:t>Spotti</a:t>
            </a:r>
            <a:r>
              <a:rPr lang="en-CA" altLang="en-US" sz="1200" dirty="0">
                <a:solidFill>
                  <a:srgbClr val="2D3B45"/>
                </a:solidFill>
                <a:latin typeface="Lato Extended"/>
              </a:rPr>
              <a:t>, M. </a:t>
            </a:r>
            <a:r>
              <a:rPr lang="en-CA" altLang="en-US" sz="1200" i="1" dirty="0">
                <a:solidFill>
                  <a:srgbClr val="2D3B45"/>
                </a:solidFill>
                <a:latin typeface="Lato Extended"/>
              </a:rPr>
              <a:t>Language and Superdiversity </a:t>
            </a:r>
            <a:r>
              <a:rPr lang="en-CA" altLang="en-US" sz="1200" dirty="0">
                <a:solidFill>
                  <a:srgbClr val="2D3B45"/>
                </a:solidFill>
                <a:latin typeface="Lato Extended"/>
              </a:rPr>
              <a:t>(pp. 197-217)</a:t>
            </a:r>
            <a:r>
              <a:rPr lang="en-CA" altLang="en-US" sz="1200" i="1" dirty="0">
                <a:solidFill>
                  <a:srgbClr val="2D3B45"/>
                </a:solidFill>
                <a:latin typeface="Lato Extended"/>
              </a:rPr>
              <a:t>. </a:t>
            </a:r>
            <a:r>
              <a:rPr lang="en-CA" altLang="en-US" sz="1200" dirty="0">
                <a:solidFill>
                  <a:srgbClr val="2D3B45"/>
                </a:solidFill>
                <a:latin typeface="Lato Extended"/>
              </a:rPr>
              <a:t>New York: Routledge. </a:t>
            </a:r>
            <a:endParaRPr lang="en-US" altLang="en-US" sz="1200"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1200" dirty="0">
                <a:latin typeface="Times New Roman" panose="02020603050405020304" pitchFamily="18" charset="0"/>
                <a:cs typeface="Times New Roman" panose="02020603050405020304" pitchFamily="18" charset="0"/>
              </a:rPr>
              <a:t>Castlegar Source (2021, March 16). </a:t>
            </a:r>
            <a:r>
              <a:rPr lang="en-CA" altLang="en-US" sz="1200" dirty="0">
                <a:solidFill>
                  <a:srgbClr val="464646"/>
                </a:solidFill>
                <a:latin typeface="Times New Roman" panose="02020603050405020304" pitchFamily="18" charset="0"/>
                <a:cs typeface="Times New Roman" panose="02020603050405020304" pitchFamily="18" charset="0"/>
              </a:rPr>
              <a:t>Prohibition of motorized vehicles at Brilliant Flats only a start at reconciliation for so-called 'extinct' Sinixt. http://</a:t>
            </a:r>
            <a:r>
              <a:rPr lang="en-CA" altLang="en-US" sz="1200" dirty="0" err="1">
                <a:solidFill>
                  <a:srgbClr val="464646"/>
                </a:solidFill>
                <a:latin typeface="Times New Roman" panose="02020603050405020304" pitchFamily="18" charset="0"/>
                <a:cs typeface="Times New Roman" panose="02020603050405020304" pitchFamily="18" charset="0"/>
              </a:rPr>
              <a:t>castlegarsource.com</a:t>
            </a:r>
            <a:r>
              <a:rPr lang="en-CA" altLang="en-US" sz="1200" dirty="0">
                <a:solidFill>
                  <a:srgbClr val="464646"/>
                </a:solidFill>
                <a:latin typeface="Times New Roman" panose="02020603050405020304" pitchFamily="18" charset="0"/>
                <a:cs typeface="Times New Roman" panose="02020603050405020304" pitchFamily="18" charset="0"/>
              </a:rPr>
              <a:t>/news/prohibition-motorized-vehicles-brilliant-flats-only-start-reconciliation-so-called-extinct</a:t>
            </a:r>
          </a:p>
          <a:p>
            <a:pPr eaLnBrk="1" hangingPunct="1">
              <a:lnSpc>
                <a:spcPct val="150000"/>
              </a:lnSpc>
            </a:pPr>
            <a:r>
              <a:rPr lang="en-US" altLang="en-US" sz="1200" dirty="0">
                <a:latin typeface="Times New Roman" panose="02020603050405020304" pitchFamily="18" charset="0"/>
                <a:cs typeface="Times New Roman" panose="02020603050405020304" pitchFamily="18" charset="0"/>
              </a:rPr>
              <a:t>Ministry of British Columbia (2022). Columbia River Treaty: History. https://</a:t>
            </a:r>
            <a:r>
              <a:rPr lang="en-US" altLang="en-US" sz="1200" dirty="0" err="1">
                <a:latin typeface="Times New Roman" panose="02020603050405020304" pitchFamily="18" charset="0"/>
                <a:cs typeface="Times New Roman" panose="02020603050405020304" pitchFamily="18" charset="0"/>
              </a:rPr>
              <a:t>engage.gov.bc.ca</a:t>
            </a:r>
            <a:r>
              <a:rPr lang="en-US" altLang="en-US" sz="1200" dirty="0">
                <a:latin typeface="Times New Roman" panose="02020603050405020304" pitchFamily="18" charset="0"/>
                <a:cs typeface="Times New Roman" panose="02020603050405020304" pitchFamily="18" charset="0"/>
              </a:rPr>
              <a:t>/</a:t>
            </a:r>
            <a:r>
              <a:rPr lang="en-US" altLang="en-US" sz="1200" dirty="0" err="1">
                <a:latin typeface="Times New Roman" panose="02020603050405020304" pitchFamily="18" charset="0"/>
                <a:cs typeface="Times New Roman" panose="02020603050405020304" pitchFamily="18" charset="0"/>
              </a:rPr>
              <a:t>columbiarivertreaty</a:t>
            </a:r>
            <a:r>
              <a:rPr lang="en-US" altLang="en-US" sz="1200" dirty="0">
                <a:latin typeface="Times New Roman" panose="02020603050405020304" pitchFamily="18" charset="0"/>
                <a:cs typeface="Times New Roman" panose="02020603050405020304" pitchFamily="18" charset="0"/>
              </a:rPr>
              <a:t>/history/ </a:t>
            </a:r>
          </a:p>
          <a:p>
            <a:pPr eaLnBrk="1" hangingPunct="1">
              <a:lnSpc>
                <a:spcPct val="150000"/>
              </a:lnSpc>
            </a:pPr>
            <a:r>
              <a:rPr lang="en-US" altLang="en-US" sz="1200" dirty="0" err="1">
                <a:latin typeface="Times New Roman" panose="02020603050405020304" pitchFamily="18" charset="0"/>
                <a:cs typeface="Times New Roman" panose="02020603050405020304" pitchFamily="18" charset="0"/>
              </a:rPr>
              <a:t>Nesteroff</a:t>
            </a:r>
            <a:r>
              <a:rPr lang="en-US" altLang="en-US" sz="1200" dirty="0">
                <a:latin typeface="Times New Roman" panose="02020603050405020304" pitchFamily="18" charset="0"/>
                <a:cs typeface="Times New Roman" panose="02020603050405020304" pitchFamily="18" charset="0"/>
              </a:rPr>
              <a:t>, G. (2019, May 19) Historic map reveals obscure Arrow Lakes place names: Little known arrow lakes place names. Trail Times. </a:t>
            </a:r>
            <a:r>
              <a:rPr lang="en-US" altLang="en-US" sz="1200" dirty="0">
                <a:latin typeface="Times New Roman" panose="02020603050405020304" pitchFamily="18" charset="0"/>
                <a:cs typeface="Times New Roman" panose="02020603050405020304" pitchFamily="18" charset="0"/>
                <a:hlinkClick r:id="rId4"/>
              </a:rPr>
              <a:t>https://www.trailtimes.ca/community/historic-maps-reveal-obscure-arrow-lake-place-names/</a:t>
            </a:r>
            <a:endParaRPr lang="en-US" altLang="en-US" sz="1200"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1200" dirty="0">
                <a:latin typeface="Times New Roman" panose="02020603050405020304" pitchFamily="18" charset="0"/>
                <a:cs typeface="Times New Roman" panose="02020603050405020304" pitchFamily="18" charset="0"/>
              </a:rPr>
              <a:t>Parker, B. (2006) Constructing Community Through Maps? Power and Praxis in Community Mapping , The Professional Geographer, 58:4, 470-484, DOI: 10.1111/ j.1467-9272.2006.00583.x</a:t>
            </a:r>
          </a:p>
          <a:p>
            <a:pPr eaLnBrk="1" hangingPunct="1">
              <a:lnSpc>
                <a:spcPct val="150000"/>
              </a:lnSpc>
            </a:pPr>
            <a:r>
              <a:rPr lang="en-US" altLang="en-US" sz="1200" dirty="0">
                <a:latin typeface="Times New Roman" panose="02020603050405020304" pitchFamily="18" charset="0"/>
                <a:cs typeface="Times New Roman" panose="02020603050405020304" pitchFamily="18" charset="0"/>
              </a:rPr>
              <a:t>Popova, M. (2019). T</a:t>
            </a:r>
            <a:r>
              <a:rPr lang="en-CA" altLang="en-US" sz="1200" dirty="0">
                <a:solidFill>
                  <a:srgbClr val="262626"/>
                </a:solidFill>
                <a:latin typeface="inherit"/>
              </a:rPr>
              <a:t>he Lost Words: An Illustrated Dictionary of Poetic Spells Reclaiming the Language of Nature.</a:t>
            </a:r>
            <a:r>
              <a:rPr lang="en-CA" altLang="en-US" sz="1200" i="1" dirty="0">
                <a:solidFill>
                  <a:srgbClr val="262626"/>
                </a:solidFill>
                <a:latin typeface="inherit"/>
              </a:rPr>
              <a:t> The </a:t>
            </a:r>
            <a:r>
              <a:rPr lang="en-CA" altLang="en-US" sz="1200" i="1" dirty="0" err="1">
                <a:solidFill>
                  <a:srgbClr val="262626"/>
                </a:solidFill>
                <a:latin typeface="inherit"/>
              </a:rPr>
              <a:t>Marginalian</a:t>
            </a:r>
            <a:r>
              <a:rPr lang="en-CA" altLang="en-US" sz="1200" i="1" dirty="0">
                <a:solidFill>
                  <a:srgbClr val="262626"/>
                </a:solidFill>
                <a:latin typeface="inherit"/>
              </a:rPr>
              <a:t>. </a:t>
            </a:r>
            <a:r>
              <a:rPr lang="en-CA" altLang="en-US" sz="1200" dirty="0">
                <a:solidFill>
                  <a:srgbClr val="262626"/>
                </a:solidFill>
                <a:latin typeface="inherit"/>
              </a:rPr>
              <a:t> https://</a:t>
            </a:r>
            <a:r>
              <a:rPr lang="en-CA" altLang="en-US" sz="1200" dirty="0" err="1">
                <a:solidFill>
                  <a:srgbClr val="262626"/>
                </a:solidFill>
                <a:latin typeface="inherit"/>
              </a:rPr>
              <a:t>www.themarginalian.org</a:t>
            </a:r>
            <a:r>
              <a:rPr lang="en-CA" altLang="en-US" sz="1200" dirty="0">
                <a:solidFill>
                  <a:srgbClr val="262626"/>
                </a:solidFill>
                <a:latin typeface="inherit"/>
              </a:rPr>
              <a:t>/2019/06/17/the-lost-words-macfarlane-</a:t>
            </a:r>
            <a:r>
              <a:rPr lang="en-CA" altLang="en-US" sz="1200" dirty="0" err="1">
                <a:solidFill>
                  <a:srgbClr val="262626"/>
                </a:solidFill>
                <a:latin typeface="inherit"/>
              </a:rPr>
              <a:t>morris</a:t>
            </a:r>
            <a:r>
              <a:rPr lang="en-CA" altLang="en-US" sz="1200" dirty="0">
                <a:solidFill>
                  <a:srgbClr val="262626"/>
                </a:solidFill>
                <a:latin typeface="inherit"/>
              </a:rPr>
              <a:t>/</a:t>
            </a:r>
            <a:endParaRPr lang="en-US" altLang="en-US" sz="1200"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1200" dirty="0" err="1">
                <a:latin typeface="Times New Roman" panose="02020603050405020304" pitchFamily="18" charset="0"/>
                <a:cs typeface="Times New Roman" panose="02020603050405020304" pitchFamily="18" charset="0"/>
              </a:rPr>
              <a:t>Rozinkin</a:t>
            </a:r>
            <a:r>
              <a:rPr lang="en-US" altLang="en-US" sz="1200" dirty="0">
                <a:latin typeface="Times New Roman" panose="02020603050405020304" pitchFamily="18" charset="0"/>
                <a:cs typeface="Times New Roman" panose="02020603050405020304" pitchFamily="18" charset="0"/>
              </a:rPr>
              <a:t>, W. Brilliant History: Fading into Obscurity. Retrieved May 29, 2022 from https://</a:t>
            </a:r>
            <a:r>
              <a:rPr lang="en-US" altLang="en-US" sz="1200" dirty="0" err="1">
                <a:latin typeface="Times New Roman" panose="02020603050405020304" pitchFamily="18" charset="0"/>
                <a:cs typeface="Times New Roman" panose="02020603050405020304" pitchFamily="18" charset="0"/>
              </a:rPr>
              <a:t>doukhobor.org</a:t>
            </a:r>
            <a:r>
              <a:rPr lang="en-US" altLang="en-US" sz="1200" dirty="0">
                <a:latin typeface="Times New Roman" panose="02020603050405020304" pitchFamily="18" charset="0"/>
                <a:cs typeface="Times New Roman" panose="02020603050405020304" pitchFamily="18" charset="0"/>
              </a:rPr>
              <a:t>/brilliant-history-fading-into-obscurity/</a:t>
            </a:r>
          </a:p>
          <a:p>
            <a:pPr eaLnBrk="1" hangingPunct="1">
              <a:lnSpc>
                <a:spcPct val="150000"/>
              </a:lnSpc>
            </a:pPr>
            <a:r>
              <a:rPr lang="en-US" altLang="en-US" sz="1200" dirty="0">
                <a:latin typeface="Times New Roman" panose="02020603050405020304" pitchFamily="18" charset="0"/>
                <a:cs typeface="Times New Roman" panose="02020603050405020304" pitchFamily="18" charset="0"/>
              </a:rPr>
              <a:t>Szeto, Winston (2021, March 17). </a:t>
            </a:r>
            <a:r>
              <a:rPr lang="en-CA" altLang="en-US" sz="1200" dirty="0">
                <a:solidFill>
                  <a:srgbClr val="000000"/>
                </a:solidFill>
                <a:latin typeface="Stag Medium"/>
              </a:rPr>
              <a:t>B</a:t>
            </a:r>
            <a:r>
              <a:rPr lang="en-CA" altLang="en-US" sz="1200" dirty="0">
                <a:solidFill>
                  <a:srgbClr val="000000"/>
                </a:solidFill>
                <a:latin typeface="Times New Roman" panose="02020603050405020304" pitchFamily="18" charset="0"/>
                <a:cs typeface="Times New Roman" panose="02020603050405020304" pitchFamily="18" charset="0"/>
              </a:rPr>
              <a:t>.C. restricts access to Kootenay recreation site damaged by mud bogging vehicles. CBC News. https://</a:t>
            </a:r>
            <a:r>
              <a:rPr lang="en-CA" altLang="en-US" sz="1200" dirty="0" err="1">
                <a:solidFill>
                  <a:srgbClr val="000000"/>
                </a:solidFill>
                <a:latin typeface="Times New Roman" panose="02020603050405020304" pitchFamily="18" charset="0"/>
                <a:cs typeface="Times New Roman" panose="02020603050405020304" pitchFamily="18" charset="0"/>
              </a:rPr>
              <a:t>www.cbc.ca</a:t>
            </a:r>
            <a:r>
              <a:rPr lang="en-CA" altLang="en-US" sz="1200" dirty="0">
                <a:solidFill>
                  <a:srgbClr val="000000"/>
                </a:solidFill>
                <a:latin typeface="Times New Roman" panose="02020603050405020304" pitchFamily="18" charset="0"/>
                <a:cs typeface="Times New Roman" panose="02020603050405020304" pitchFamily="18" charset="0"/>
              </a:rPr>
              <a:t>/news/</a:t>
            </a:r>
            <a:r>
              <a:rPr lang="en-CA" altLang="en-US" sz="1200" dirty="0" err="1">
                <a:solidFill>
                  <a:srgbClr val="000000"/>
                </a:solidFill>
                <a:latin typeface="Times New Roman" panose="02020603050405020304" pitchFamily="18" charset="0"/>
                <a:cs typeface="Times New Roman" panose="02020603050405020304" pitchFamily="18" charset="0"/>
              </a:rPr>
              <a:t>canada</a:t>
            </a:r>
            <a:r>
              <a:rPr lang="en-CA" altLang="en-US" sz="1200" dirty="0">
                <a:solidFill>
                  <a:srgbClr val="000000"/>
                </a:solidFill>
                <a:latin typeface="Times New Roman" panose="02020603050405020304" pitchFamily="18" charset="0"/>
                <a:cs typeface="Times New Roman" panose="02020603050405020304" pitchFamily="18" charset="0"/>
              </a:rPr>
              <a:t>/</a:t>
            </a:r>
            <a:r>
              <a:rPr lang="en-CA" altLang="en-US" sz="1200" dirty="0" err="1">
                <a:solidFill>
                  <a:srgbClr val="000000"/>
                </a:solidFill>
                <a:latin typeface="Times New Roman" panose="02020603050405020304" pitchFamily="18" charset="0"/>
                <a:cs typeface="Times New Roman" panose="02020603050405020304" pitchFamily="18" charset="0"/>
              </a:rPr>
              <a:t>british-columbia</a:t>
            </a:r>
            <a:r>
              <a:rPr lang="en-CA" altLang="en-US" sz="1200" dirty="0">
                <a:solidFill>
                  <a:srgbClr val="000000"/>
                </a:solidFill>
                <a:latin typeface="Times New Roman" panose="02020603050405020304" pitchFamily="18" charset="0"/>
                <a:cs typeface="Times New Roman" panose="02020603050405020304" pitchFamily="18" charset="0"/>
              </a:rPr>
              <a:t>/brilliant-flats-province-access-restriction-1.5953801</a:t>
            </a:r>
          </a:p>
          <a:p>
            <a:pPr eaLnBrk="1" hangingPunct="1">
              <a:lnSpc>
                <a:spcPct val="150000"/>
              </a:lnSpc>
            </a:pPr>
            <a:r>
              <a:rPr lang="en-US" altLang="en-US" sz="1200" dirty="0">
                <a:latin typeface="Times New Roman" panose="02020603050405020304" pitchFamily="18" charset="0"/>
                <a:cs typeface="Times New Roman" panose="02020603050405020304" pitchFamily="18" charset="0"/>
              </a:rPr>
              <a:t> Wilkinson, M., &amp; Sutherland, D. (2012) “From Our Side We Will Be Good </a:t>
            </a:r>
            <a:r>
              <a:rPr lang="en-US" altLang="en-US" sz="1200" dirty="0" err="1">
                <a:latin typeface="Times New Roman" panose="02020603050405020304" pitchFamily="18" charset="0"/>
                <a:cs typeface="Times New Roman" panose="02020603050405020304" pitchFamily="18" charset="0"/>
              </a:rPr>
              <a:t>Neighbour</a:t>
            </a:r>
            <a:r>
              <a:rPr lang="en-US" altLang="en-US" sz="1200" dirty="0">
                <a:latin typeface="Times New Roman" panose="02020603050405020304" pitchFamily="18" charset="0"/>
                <a:cs typeface="Times New Roman" panose="02020603050405020304" pitchFamily="18" charset="0"/>
              </a:rPr>
              <a:t>[s] to Them”: Doukhobor-Sinixt Relations at the Confluence of the Kootenay and Columbia Rivers in the Early Twentieth Century. </a:t>
            </a:r>
            <a:r>
              <a:rPr lang="en-US" altLang="en-US" sz="1200" i="1" dirty="0">
                <a:latin typeface="Times New Roman" panose="02020603050405020304" pitchFamily="18" charset="0"/>
                <a:cs typeface="Times New Roman" panose="02020603050405020304" pitchFamily="18" charset="0"/>
              </a:rPr>
              <a:t>BC Studies, (174), </a:t>
            </a:r>
            <a:r>
              <a:rPr lang="en-US" altLang="en-US" sz="1200" dirty="0">
                <a:latin typeface="Times New Roman" panose="02020603050405020304" pitchFamily="18" charset="0"/>
                <a:cs typeface="Times New Roman" panose="02020603050405020304" pitchFamily="18" charset="0"/>
              </a:rPr>
              <a:t>pp. 33-59</a:t>
            </a:r>
          </a:p>
          <a:p>
            <a:pPr algn="ctr" eaLnBrk="1" hangingPunct="1">
              <a:lnSpc>
                <a:spcPct val="150000"/>
              </a:lnSpc>
            </a:pPr>
            <a:endParaRPr lang="en-US" altLang="en-US" sz="1200" dirty="0">
              <a:latin typeface="Times New Roman" panose="02020603050405020304" pitchFamily="18" charset="0"/>
              <a:cs typeface="Times New Roman" panose="02020603050405020304" pitchFamily="18" charset="0"/>
            </a:endParaRPr>
          </a:p>
          <a:p>
            <a:pPr algn="ctr" eaLnBrk="1" hangingPunct="1"/>
            <a:endParaRPr lang="en-US" altLang="en-US" sz="1200" dirty="0">
              <a:latin typeface="Times New Roman" panose="02020603050405020304" pitchFamily="18" charset="0"/>
              <a:cs typeface="Times New Roman" panose="02020603050405020304" pitchFamily="18" charset="0"/>
            </a:endParaRPr>
          </a:p>
          <a:p>
            <a:pPr algn="ctr" eaLnBrk="1" hangingPunct="1"/>
            <a:endParaRPr lang="en-US" altLang="en-US" sz="1200" dirty="0">
              <a:latin typeface="Times New Roman" panose="02020603050405020304" pitchFamily="18" charset="0"/>
              <a:cs typeface="Times New Roman" panose="02020603050405020304" pitchFamily="18" charset="0"/>
            </a:endParaRPr>
          </a:p>
          <a:p>
            <a:pPr algn="ctr" eaLnBrk="1" hangingPunct="1"/>
            <a:endParaRPr lang="en-US" altLang="en-US" sz="1200" dirty="0">
              <a:latin typeface="Times New Roman" panose="02020603050405020304" pitchFamily="18" charset="0"/>
              <a:cs typeface="Times New Roman" panose="02020603050405020304" pitchFamily="18" charset="0"/>
            </a:endParaRPr>
          </a:p>
          <a:p>
            <a:pPr algn="ctr" eaLnBrk="1" hangingPunct="1"/>
            <a:endParaRPr lang="en-US" altLang="en-US" dirty="0"/>
          </a:p>
        </p:txBody>
      </p:sp>
      <p:sp>
        <p:nvSpPr>
          <p:cNvPr id="25602" name="TextBox 16">
            <a:extLst>
              <a:ext uri="{FF2B5EF4-FFF2-40B4-BE49-F238E27FC236}">
                <a16:creationId xmlns:a16="http://schemas.microsoft.com/office/drawing/2014/main" id="{A157FAA4-4C4B-DF3C-C6BB-EE38EE982871}"/>
              </a:ext>
            </a:extLst>
          </p:cNvPr>
          <p:cNvSpPr txBox="1">
            <a:spLocks noChangeArrowheads="1"/>
          </p:cNvSpPr>
          <p:nvPr/>
        </p:nvSpPr>
        <p:spPr bwMode="auto">
          <a:xfrm>
            <a:off x="3579813" y="1598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eaLnBrk="1" hangingPunct="1"/>
            <a:endParaRPr lang="en-US" alt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E0899-AF35-4CAE-DFB3-CDB934E72E47}"/>
              </a:ext>
            </a:extLst>
          </p:cNvPr>
          <p:cNvPicPr>
            <a:picLocks noChangeAspect="1"/>
          </p:cNvPicPr>
          <p:nvPr/>
        </p:nvPicPr>
        <p:blipFill rotWithShape="1">
          <a:blip r:embed="rId5"/>
          <a:srcRect t="15974" r="-1" b="45636"/>
          <a:stretch/>
        </p:blipFill>
        <p:spPr>
          <a:xfrm>
            <a:off x="20" y="10"/>
            <a:ext cx="12191980" cy="6857990"/>
          </a:xfrm>
          <a:prstGeom prst="rect">
            <a:avLst/>
          </a:prstGeom>
        </p:spPr>
      </p:pic>
      <p:pic>
        <p:nvPicPr>
          <p:cNvPr id="8" name="Audio 7">
            <a:hlinkClick r:id="" action="ppaction://media"/>
            <a:extLst>
              <a:ext uri="{FF2B5EF4-FFF2-40B4-BE49-F238E27FC236}">
                <a16:creationId xmlns:a16="http://schemas.microsoft.com/office/drawing/2014/main" id="{41601AA8-96D3-D219-5DCD-65406764E2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21199639"/>
      </p:ext>
    </p:extLst>
  </p:cSld>
  <p:clrMapOvr>
    <a:masterClrMapping/>
  </p:clrMapOvr>
  <p:transition advTm="218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080C0-E7F3-9B17-CFB9-4882EFC136BB}"/>
              </a:ext>
            </a:extLst>
          </p:cNvPr>
          <p:cNvPicPr>
            <a:picLocks noChangeAspect="1"/>
          </p:cNvPicPr>
          <p:nvPr/>
        </p:nvPicPr>
        <p:blipFill rotWithShape="1">
          <a:blip r:embed="rId5"/>
          <a:srcRect t="12482" b="12518"/>
          <a:stretch/>
        </p:blipFill>
        <p:spPr>
          <a:xfrm>
            <a:off x="20" y="10"/>
            <a:ext cx="12191980" cy="6857990"/>
          </a:xfrm>
          <a:prstGeom prst="rect">
            <a:avLst/>
          </a:prstGeom>
        </p:spPr>
      </p:pic>
      <p:pic>
        <p:nvPicPr>
          <p:cNvPr id="9" name="Audio 8">
            <a:hlinkClick r:id="" action="ppaction://media"/>
            <a:extLst>
              <a:ext uri="{FF2B5EF4-FFF2-40B4-BE49-F238E27FC236}">
                <a16:creationId xmlns:a16="http://schemas.microsoft.com/office/drawing/2014/main" id="{E2270E44-ADB2-8E2C-6819-E433842244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02537584"/>
      </p:ext>
    </p:extLst>
  </p:cSld>
  <p:clrMapOvr>
    <a:masterClrMapping/>
  </p:clrMapOvr>
  <p:transition advTm="129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6B89A-DD5B-8029-EBA3-ABEBEFB81DAC}"/>
              </a:ext>
            </a:extLst>
          </p:cNvPr>
          <p:cNvPicPr>
            <a:picLocks noChangeAspect="1"/>
          </p:cNvPicPr>
          <p:nvPr/>
        </p:nvPicPr>
        <p:blipFill rotWithShape="1">
          <a:blip r:embed="rId5"/>
          <a:srcRect t="5963" b="19037"/>
          <a:stretch/>
        </p:blipFill>
        <p:spPr>
          <a:xfrm>
            <a:off x="20" y="10"/>
            <a:ext cx="12191980" cy="6857990"/>
          </a:xfrm>
          <a:prstGeom prst="rect">
            <a:avLst/>
          </a:prstGeom>
        </p:spPr>
      </p:pic>
      <p:pic>
        <p:nvPicPr>
          <p:cNvPr id="11" name="Audio 10">
            <a:hlinkClick r:id="" action="ppaction://media"/>
            <a:extLst>
              <a:ext uri="{FF2B5EF4-FFF2-40B4-BE49-F238E27FC236}">
                <a16:creationId xmlns:a16="http://schemas.microsoft.com/office/drawing/2014/main" id="{ABECED41-884B-D26D-D0CA-382740645A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9049171"/>
      </p:ext>
    </p:extLst>
  </p:cSld>
  <p:clrMapOvr>
    <a:masterClrMapping/>
  </p:clrMapOvr>
  <p:transition advTm="120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3ADB580D-6E68-910D-0A9A-1BD3B1FEF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6288" y="801688"/>
            <a:ext cx="5554662"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8FDA8584-E1DB-571D-F854-45C867B82A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p:transition advTm="7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F9D4A8-091E-76BD-6F2A-B3520BCB07D4}"/>
              </a:ext>
            </a:extLst>
          </p:cNvPr>
          <p:cNvSpPr txBox="1"/>
          <p:nvPr/>
        </p:nvSpPr>
        <p:spPr>
          <a:xfrm>
            <a:off x="217488" y="4695825"/>
            <a:ext cx="11757025" cy="1884363"/>
          </a:xfrm>
          <a:prstGeom prst="rect">
            <a:avLst/>
          </a:prstGeom>
        </p:spPr>
        <p:txBody>
          <a:bodyPr anchor="b">
            <a:normAutofit/>
          </a:bodyPr>
          <a:lstStyle/>
          <a:p>
            <a:pPr eaLnBrk="1" fontAlgn="auto" hangingPunct="1">
              <a:lnSpc>
                <a:spcPct val="80000"/>
              </a:lnSpc>
              <a:spcAft>
                <a:spcPts val="600"/>
              </a:spcAft>
              <a:defRPr/>
            </a:pPr>
            <a:r>
              <a:rPr lang="en-US" sz="6600" cap="all" dirty="0" err="1">
                <a:latin typeface="+mj-lt"/>
                <a:ea typeface="+mj-ea"/>
                <a:cs typeface="+mj-cs"/>
              </a:rPr>
              <a:t>Kp’itl’els</a:t>
            </a:r>
            <a:r>
              <a:rPr lang="en-US" sz="6600" cap="all" dirty="0">
                <a:latin typeface="+mj-lt"/>
                <a:ea typeface="+mj-ea"/>
                <a:cs typeface="+mj-cs"/>
              </a:rPr>
              <a:t>/Brilliant Flats</a:t>
            </a:r>
          </a:p>
          <a:p>
            <a:pPr eaLnBrk="1" fontAlgn="auto" hangingPunct="1">
              <a:lnSpc>
                <a:spcPct val="80000"/>
              </a:lnSpc>
              <a:spcAft>
                <a:spcPts val="600"/>
              </a:spcAft>
              <a:defRPr/>
            </a:pPr>
            <a:r>
              <a:rPr lang="en-US" sz="2400" dirty="0">
                <a:latin typeface="+mn-lt"/>
                <a:ea typeface="+mj-ea"/>
                <a:cs typeface="+mj-cs"/>
              </a:rPr>
              <a:t>“No cultural expression is ever entirely erased within the landscape of memory – perhaps only our ability to recognize its marks upon the land remains obscured” (Wilkinson &amp; Duff, 2012, p. 51)</a:t>
            </a:r>
          </a:p>
        </p:txBody>
      </p:sp>
      <p:pic>
        <p:nvPicPr>
          <p:cNvPr id="9219" name="Picture 8">
            <a:extLst>
              <a:ext uri="{FF2B5EF4-FFF2-40B4-BE49-F238E27FC236}">
                <a16:creationId xmlns:a16="http://schemas.microsoft.com/office/drawing/2014/main" id="{682E76A1-6AA8-C968-D6E6-72FD41194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4818" b="28775"/>
          <a:stretch>
            <a:fillRect/>
          </a:stretch>
        </p:blipFill>
        <p:spPr bwMode="auto">
          <a:xfrm>
            <a:off x="0" y="0"/>
            <a:ext cx="121920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9">
            <a:extLst>
              <a:ext uri="{FF2B5EF4-FFF2-40B4-BE49-F238E27FC236}">
                <a16:creationId xmlns:a16="http://schemas.microsoft.com/office/drawing/2014/main" id="{53C8411D-90AB-0A7A-5538-BD0B69092A1F}"/>
              </a:ext>
            </a:extLst>
          </p:cNvPr>
          <p:cNvSpPr txBox="1">
            <a:spLocks noChangeArrowheads="1"/>
          </p:cNvSpPr>
          <p:nvPr/>
        </p:nvSpPr>
        <p:spPr bwMode="auto">
          <a:xfrm>
            <a:off x="6137275" y="49133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eaLnBrk="1" hangingPunct="1"/>
            <a:endParaRPr lang="en-US" altLang="en-US"/>
          </a:p>
        </p:txBody>
      </p:sp>
      <p:sp>
        <p:nvSpPr>
          <p:cNvPr id="9221" name="TextBox 10">
            <a:extLst>
              <a:ext uri="{FF2B5EF4-FFF2-40B4-BE49-F238E27FC236}">
                <a16:creationId xmlns:a16="http://schemas.microsoft.com/office/drawing/2014/main" id="{7077FDCF-A568-F908-04CB-6777BCD1FEC2}"/>
              </a:ext>
            </a:extLst>
          </p:cNvPr>
          <p:cNvSpPr txBox="1">
            <a:spLocks noChangeArrowheads="1"/>
          </p:cNvSpPr>
          <p:nvPr/>
        </p:nvSpPr>
        <p:spPr bwMode="auto">
          <a:xfrm>
            <a:off x="217488" y="4943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eaLnBrk="1" hangingPunct="1"/>
            <a:endParaRPr lang="en-US" altLang="en-US"/>
          </a:p>
        </p:txBody>
      </p:sp>
      <p:sp>
        <p:nvSpPr>
          <p:cNvPr id="9222" name="TextBox 11">
            <a:extLst>
              <a:ext uri="{FF2B5EF4-FFF2-40B4-BE49-F238E27FC236}">
                <a16:creationId xmlns:a16="http://schemas.microsoft.com/office/drawing/2014/main" id="{815D3A14-C51D-4EEE-0EDA-9DBF8E8F9AC0}"/>
              </a:ext>
            </a:extLst>
          </p:cNvPr>
          <p:cNvSpPr txBox="1">
            <a:spLocks noChangeArrowheads="1"/>
          </p:cNvSpPr>
          <p:nvPr/>
        </p:nvSpPr>
        <p:spPr bwMode="auto">
          <a:xfrm>
            <a:off x="11887200" y="4929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eaLnBrk="1" hangingPunct="1"/>
            <a:endParaRPr lang="en-US" altLang="en-US"/>
          </a:p>
        </p:txBody>
      </p:sp>
      <p:pic>
        <p:nvPicPr>
          <p:cNvPr id="8" name="Audio 7">
            <a:hlinkClick r:id="" action="ppaction://media"/>
            <a:extLst>
              <a:ext uri="{FF2B5EF4-FFF2-40B4-BE49-F238E27FC236}">
                <a16:creationId xmlns:a16="http://schemas.microsoft.com/office/drawing/2014/main" id="{FF4FA1F6-C1EF-925C-B9FA-A9D4B346D8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overrideClrMapping bg1="dk1" tx1="lt1" bg2="dk2" tx2="lt2" accent1="accent1" accent2="accent2" accent3="accent3" accent4="accent4" accent5="accent5" accent6="accent6" hlink="hlink" folHlink="folHlink"/>
  </p:clrMapOvr>
  <p:transition advTm="200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4B1CCA-D3FF-EA4F-CE4D-7D6772CC17E2}"/>
              </a:ext>
            </a:extLst>
          </p:cNvPr>
          <p:cNvPicPr>
            <a:picLocks noChangeAspect="1"/>
          </p:cNvPicPr>
          <p:nvPr/>
        </p:nvPicPr>
        <p:blipFill>
          <a:blip r:embed="rId5"/>
          <a:stretch>
            <a:fillRect/>
          </a:stretch>
        </p:blipFill>
        <p:spPr>
          <a:xfrm>
            <a:off x="2654300" y="901700"/>
            <a:ext cx="6883400" cy="5054600"/>
          </a:xfrm>
          <a:prstGeom prst="rect">
            <a:avLst/>
          </a:prstGeom>
        </p:spPr>
      </p:pic>
      <p:pic>
        <p:nvPicPr>
          <p:cNvPr id="6" name="Audio 5">
            <a:hlinkClick r:id="" action="ppaction://media"/>
            <a:extLst>
              <a:ext uri="{FF2B5EF4-FFF2-40B4-BE49-F238E27FC236}">
                <a16:creationId xmlns:a16="http://schemas.microsoft.com/office/drawing/2014/main" id="{490288F4-9839-86F7-BB58-E93786C715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07139651"/>
      </p:ext>
    </p:extLst>
  </p:cSld>
  <p:clrMapOvr>
    <a:masterClrMapping/>
  </p:clrMapOvr>
  <p:transition advTm="183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7783B763-D9CF-CBF0-D680-38E2D188B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6688"/>
            <a:ext cx="9197975"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5">
            <a:extLst>
              <a:ext uri="{FF2B5EF4-FFF2-40B4-BE49-F238E27FC236}">
                <a16:creationId xmlns:a16="http://schemas.microsoft.com/office/drawing/2014/main" id="{C3768D4E-7061-CB33-4AF5-243E37378C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428163"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7">
            <a:extLst>
              <a:ext uri="{FF2B5EF4-FFF2-40B4-BE49-F238E27FC236}">
                <a16:creationId xmlns:a16="http://schemas.microsoft.com/office/drawing/2014/main" id="{F6C34999-03F6-E7F8-62DD-2A0BAB550F77}"/>
              </a:ext>
            </a:extLst>
          </p:cNvPr>
          <p:cNvSpPr txBox="1">
            <a:spLocks noChangeArrowheads="1"/>
          </p:cNvSpPr>
          <p:nvPr/>
        </p:nvSpPr>
        <p:spPr bwMode="auto">
          <a:xfrm>
            <a:off x="9831388" y="3486150"/>
            <a:ext cx="217011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fontAlgn="base">
              <a:spcBef>
                <a:spcPct val="0"/>
              </a:spcBef>
              <a:spcAft>
                <a:spcPct val="0"/>
              </a:spcAft>
              <a:defRPr>
                <a:solidFill>
                  <a:schemeClr val="tx1"/>
                </a:solidFill>
                <a:latin typeface="Rockwell" panose="02060603020205020403" pitchFamily="18" charset="77"/>
              </a:defRPr>
            </a:lvl6pPr>
            <a:lvl7pPr marL="2971800" indent="-228600" fontAlgn="base">
              <a:spcBef>
                <a:spcPct val="0"/>
              </a:spcBef>
              <a:spcAft>
                <a:spcPct val="0"/>
              </a:spcAft>
              <a:defRPr>
                <a:solidFill>
                  <a:schemeClr val="tx1"/>
                </a:solidFill>
                <a:latin typeface="Rockwell" panose="02060603020205020403" pitchFamily="18" charset="77"/>
              </a:defRPr>
            </a:lvl7pPr>
            <a:lvl8pPr marL="3429000" indent="-228600" fontAlgn="base">
              <a:spcBef>
                <a:spcPct val="0"/>
              </a:spcBef>
              <a:spcAft>
                <a:spcPct val="0"/>
              </a:spcAft>
              <a:defRPr>
                <a:solidFill>
                  <a:schemeClr val="tx1"/>
                </a:solidFill>
                <a:latin typeface="Rockwell" panose="02060603020205020403" pitchFamily="18" charset="77"/>
              </a:defRPr>
            </a:lvl8pPr>
            <a:lvl9pPr marL="3886200" indent="-228600" fontAlgn="base">
              <a:spcBef>
                <a:spcPct val="0"/>
              </a:spcBef>
              <a:spcAft>
                <a:spcPct val="0"/>
              </a:spcAft>
              <a:defRPr>
                <a:solidFill>
                  <a:schemeClr val="tx1"/>
                </a:solidFill>
                <a:latin typeface="Rockwell" panose="02060603020205020403" pitchFamily="18" charset="77"/>
              </a:defRPr>
            </a:lvl9pPr>
          </a:lstStyle>
          <a:p>
            <a:pPr eaLnBrk="1" hangingPunct="1"/>
            <a:r>
              <a:rPr lang="en-US" altLang="en-US" dirty="0"/>
              <a:t>BC Archives Image A-08913. Courtesy of Royal British Columbia Museum, BC Archives. Retrieved from </a:t>
            </a:r>
            <a:r>
              <a:rPr lang="en-US" altLang="en-US" dirty="0" err="1"/>
              <a:t>Wilkison</a:t>
            </a:r>
            <a:r>
              <a:rPr lang="en-US" altLang="en-US" dirty="0"/>
              <a:t> &amp; Duff, 2012, p. 37. </a:t>
            </a:r>
          </a:p>
        </p:txBody>
      </p:sp>
      <p:sp>
        <p:nvSpPr>
          <p:cNvPr id="3" name="TextBox 2">
            <a:extLst>
              <a:ext uri="{FF2B5EF4-FFF2-40B4-BE49-F238E27FC236}">
                <a16:creationId xmlns:a16="http://schemas.microsoft.com/office/drawing/2014/main" id="{D5972E3E-5B90-509E-CF81-B7C4887E3FB9}"/>
              </a:ext>
            </a:extLst>
          </p:cNvPr>
          <p:cNvSpPr txBox="1"/>
          <p:nvPr/>
        </p:nvSpPr>
        <p:spPr>
          <a:xfrm>
            <a:off x="429491" y="332509"/>
            <a:ext cx="2896947" cy="461665"/>
          </a:xfrm>
          <a:prstGeom prst="rect">
            <a:avLst/>
          </a:prstGeom>
          <a:noFill/>
        </p:spPr>
        <p:txBody>
          <a:bodyPr wrap="none" rtlCol="0">
            <a:spAutoFit/>
          </a:bodyPr>
          <a:lstStyle/>
          <a:p>
            <a:r>
              <a:rPr lang="en-US" altLang="en-US" sz="2400" dirty="0"/>
              <a:t>Brilliant, circa 1924</a:t>
            </a:r>
            <a:endParaRPr lang="en-US" sz="2400" dirty="0"/>
          </a:p>
        </p:txBody>
      </p:sp>
      <p:pic>
        <p:nvPicPr>
          <p:cNvPr id="6" name="Audio 5">
            <a:hlinkClick r:id="" action="ppaction://media"/>
            <a:extLst>
              <a:ext uri="{FF2B5EF4-FFF2-40B4-BE49-F238E27FC236}">
                <a16:creationId xmlns:a16="http://schemas.microsoft.com/office/drawing/2014/main" id="{A0774A83-6205-9607-1152-BC4B0ED47D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p:transition advTm="175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9331</TotalTime>
  <Words>1790</Words>
  <Application>Microsoft Macintosh PowerPoint</Application>
  <PresentationFormat>Widescreen</PresentationFormat>
  <Paragraphs>138</Paragraphs>
  <Slides>20</Slides>
  <Notes>19</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inherit</vt:lpstr>
      <vt:lpstr>Lato Extended</vt:lpstr>
      <vt:lpstr>Rockwell</vt:lpstr>
      <vt:lpstr>Rockwell Condensed</vt:lpstr>
      <vt:lpstr>Rockwell Extra Bold</vt:lpstr>
      <vt:lpstr>Stag Medium</vt:lpstr>
      <vt:lpstr>Times New Roman</vt:lpstr>
      <vt:lpstr>Wingdings</vt:lpstr>
      <vt:lpstr>Wood Type</vt:lpstr>
      <vt:lpstr>Linguistic Landscapes</vt:lpstr>
      <vt:lpstr>Linguistic landscapes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Entangled landscapes</vt:lpstr>
      <vt:lpstr>PowerPoint Presentation</vt:lpstr>
      <vt:lpstr>PowerPoint Presentation</vt:lpstr>
      <vt:lpstr>PowerPoint Presentation</vt:lpstr>
      <vt:lpstr>PowerPoint Presentation</vt:lpstr>
      <vt:lpstr>PowerPoint Presentation</vt:lpstr>
      <vt:lpstr>PowerPoint Presentation</vt:lpstr>
      <vt:lpstr>The Questions I continue to think with…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vlmaclean2021@outlook.com</dc:creator>
  <cp:lastModifiedBy>veronica maclean</cp:lastModifiedBy>
  <cp:revision>31</cp:revision>
  <dcterms:created xsi:type="dcterms:W3CDTF">2022-05-27T19:06:31Z</dcterms:created>
  <dcterms:modified xsi:type="dcterms:W3CDTF">2023-02-23T23:38:57Z</dcterms:modified>
</cp:coreProperties>
</file>